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84" r:id="rId2"/>
    <p:sldId id="257" r:id="rId3"/>
    <p:sldId id="259" r:id="rId4"/>
    <p:sldId id="258" r:id="rId5"/>
    <p:sldId id="260" r:id="rId6"/>
    <p:sldId id="261" r:id="rId7"/>
    <p:sldId id="262" r:id="rId8"/>
    <p:sldId id="327" r:id="rId9"/>
    <p:sldId id="263" r:id="rId10"/>
    <p:sldId id="336" r:id="rId11"/>
    <p:sldId id="328" r:id="rId12"/>
    <p:sldId id="307" r:id="rId13"/>
    <p:sldId id="264" r:id="rId14"/>
    <p:sldId id="265" r:id="rId15"/>
    <p:sldId id="308" r:id="rId16"/>
    <p:sldId id="319" r:id="rId17"/>
    <p:sldId id="273" r:id="rId18"/>
    <p:sldId id="274" r:id="rId19"/>
    <p:sldId id="275" r:id="rId20"/>
    <p:sldId id="276" r:id="rId21"/>
    <p:sldId id="310" r:id="rId22"/>
    <p:sldId id="311" r:id="rId23"/>
    <p:sldId id="277" r:id="rId24"/>
    <p:sldId id="309" r:id="rId25"/>
    <p:sldId id="278" r:id="rId26"/>
    <p:sldId id="283" r:id="rId27"/>
    <p:sldId id="318" r:id="rId28"/>
    <p:sldId id="281" r:id="rId29"/>
    <p:sldId id="282" r:id="rId30"/>
    <p:sldId id="279" r:id="rId31"/>
    <p:sldId id="280" r:id="rId32"/>
    <p:sldId id="320" r:id="rId33"/>
    <p:sldId id="329" r:id="rId34"/>
    <p:sldId id="266" r:id="rId35"/>
    <p:sldId id="269" r:id="rId36"/>
    <p:sldId id="271" r:id="rId37"/>
    <p:sldId id="313" r:id="rId38"/>
    <p:sldId id="286" r:id="rId39"/>
    <p:sldId id="314" r:id="rId40"/>
    <p:sldId id="287" r:id="rId41"/>
    <p:sldId id="288" r:id="rId42"/>
    <p:sldId id="270" r:id="rId43"/>
    <p:sldId id="331" r:id="rId44"/>
    <p:sldId id="290" r:id="rId45"/>
    <p:sldId id="291" r:id="rId46"/>
    <p:sldId id="292" r:id="rId47"/>
    <p:sldId id="315" r:id="rId48"/>
    <p:sldId id="293" r:id="rId49"/>
    <p:sldId id="294" r:id="rId50"/>
    <p:sldId id="295" r:id="rId51"/>
    <p:sldId id="316" r:id="rId52"/>
    <p:sldId id="334" r:id="rId53"/>
    <p:sldId id="333" r:id="rId54"/>
    <p:sldId id="335" r:id="rId55"/>
    <p:sldId id="330" r:id="rId56"/>
    <p:sldId id="267" r:id="rId57"/>
    <p:sldId id="296" r:id="rId58"/>
    <p:sldId id="297" r:id="rId59"/>
    <p:sldId id="298" r:id="rId60"/>
    <p:sldId id="299" r:id="rId61"/>
    <p:sldId id="332" r:id="rId62"/>
    <p:sldId id="303" r:id="rId63"/>
    <p:sldId id="305" r:id="rId64"/>
    <p:sldId id="326" r:id="rId65"/>
    <p:sldId id="324" r:id="rId66"/>
    <p:sldId id="300" r:id="rId67"/>
    <p:sldId id="325" r:id="rId68"/>
    <p:sldId id="301" r:id="rId69"/>
    <p:sldId id="302" r:id="rId70"/>
    <p:sldId id="317" r:id="rId7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91" autoAdjust="0"/>
  </p:normalViewPr>
  <p:slideViewPr>
    <p:cSldViewPr>
      <p:cViewPr>
        <p:scale>
          <a:sx n="108" d="100"/>
          <a:sy n="108" d="100"/>
        </p:scale>
        <p:origin x="-170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8A1BB0-C5BA-40E2-8D62-9E0899250D1D}" type="datetimeFigureOut">
              <a:rPr kumimoji="1" lang="ja-JP" altLang="en-US" smtClean="0"/>
              <a:t>2017/1/20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5BAAAD-C67B-4695-BE50-4531B4215945}" type="slidenum">
              <a:rPr kumimoji="1" lang="ja-JP" altLang="en-US" smtClean="0"/>
              <a:t>‹#›</a:t>
            </a:fld>
            <a:endParaRPr kumimoji="1" lang="ja-JP" altLang="en-US"/>
          </a:p>
        </p:txBody>
      </p:sp>
    </p:spTree>
    <p:extLst>
      <p:ext uri="{BB962C8B-B14F-4D97-AF65-F5344CB8AC3E}">
        <p14:creationId xmlns:p14="http://schemas.microsoft.com/office/powerpoint/2010/main" val="21097416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words.jp/w/%E3%83%8D%E3%83%83%E3%83%88%E3%83%AF%E3%83%BC%E3%82%AF.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yougo.ascii.jp/caltar/Ethernet"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yougo.ascii.jp/caltar/%E3%82%B3%E3%83%AA%E3%82%B8%E3%83%A7%E3%83%B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solidFill>
                  <a:srgbClr val="FF0000"/>
                </a:solidFill>
              </a:rPr>
              <a:t>BIOS</a:t>
            </a:r>
            <a:r>
              <a:rPr lang="ja-JP" altLang="en-US" dirty="0" smtClean="0">
                <a:solidFill>
                  <a:srgbClr val="FF0000"/>
                </a:solidFill>
              </a:rPr>
              <a:t>は、マザーボードの機種ごとに組み込まれた組み込みシステムソフトウェアであり、主にマザーボード上のチップセットに対してのファームウェアである。</a:t>
            </a:r>
          </a:p>
          <a:p>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7</a:t>
            </a:fld>
            <a:endParaRPr kumimoji="1" lang="ja-JP" altLang="en-US"/>
          </a:p>
        </p:txBody>
      </p:sp>
    </p:spTree>
    <p:extLst>
      <p:ext uri="{BB962C8B-B14F-4D97-AF65-F5344CB8AC3E}">
        <p14:creationId xmlns:p14="http://schemas.microsoft.com/office/powerpoint/2010/main" val="129678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effectLst/>
              </a:rPr>
              <a:t>CAN</a:t>
            </a:r>
            <a:r>
              <a:rPr lang="ja-JP" altLang="en-US" dirty="0" smtClean="0">
                <a:effectLst/>
              </a:rPr>
              <a:t>とは、自動車などの機械の内部で、電子回路や各装置を接続するための</a:t>
            </a:r>
            <a:r>
              <a:rPr lang="ja-JP" altLang="en-US" dirty="0" smtClean="0">
                <a:effectLst/>
                <a:hlinkClick r:id="rId3"/>
              </a:rPr>
              <a:t>ネットワーク</a:t>
            </a:r>
            <a:r>
              <a:rPr lang="ja-JP" altLang="en-US" dirty="0" smtClean="0">
                <a:effectLst/>
              </a:rPr>
              <a:t>規格</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48</a:t>
            </a:fld>
            <a:endParaRPr kumimoji="1" lang="ja-JP" altLang="en-US"/>
          </a:p>
        </p:txBody>
      </p:sp>
    </p:spTree>
    <p:extLst>
      <p:ext uri="{BB962C8B-B14F-4D97-AF65-F5344CB8AC3E}">
        <p14:creationId xmlns:p14="http://schemas.microsoft.com/office/powerpoint/2010/main" val="343480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TCP</a:t>
            </a:r>
            <a:r>
              <a:rPr lang="ja-JP" altLang="en-US" dirty="0" smtClean="0"/>
              <a:t>がアプリケーションからデータを受け取って</a:t>
            </a:r>
            <a:r>
              <a:rPr lang="en-US" altLang="ja-JP" dirty="0" smtClean="0"/>
              <a:t>IP</a:t>
            </a:r>
            <a:r>
              <a:rPr lang="ja-JP" altLang="en-US" dirty="0" smtClean="0"/>
              <a:t>に渡し，</a:t>
            </a:r>
            <a:r>
              <a:rPr lang="en-US" altLang="ja-JP" dirty="0" smtClean="0"/>
              <a:t>IP</a:t>
            </a:r>
            <a:r>
              <a:rPr lang="ja-JP" altLang="en-US" dirty="0" smtClean="0"/>
              <a:t>がそのデータをイーサネットに渡し，イーサネットがケーブルに流す</a:t>
            </a:r>
            <a:endParaRPr lang="en-US" altLang="ja-JP" dirty="0" smtClean="0"/>
          </a:p>
          <a:p>
            <a:r>
              <a:rPr lang="en-US" altLang="ja-JP" dirty="0" smtClean="0"/>
              <a:t>TCP</a:t>
            </a:r>
            <a:r>
              <a:rPr lang="ja-JP" altLang="en-US" dirty="0" smtClean="0"/>
              <a:t>の主な役割は，アプリケーションからデータを受け取って適切なサイズに切り分け，そのデータを通信相手に確実に渡すこと</a:t>
            </a:r>
            <a:endParaRPr lang="en-US" altLang="ja-JP" dirty="0" smtClean="0"/>
          </a:p>
          <a:p>
            <a:r>
              <a:rPr lang="en-US" altLang="ja-JP" dirty="0" smtClean="0"/>
              <a:t>IP</a:t>
            </a:r>
            <a:r>
              <a:rPr lang="ja-JP" altLang="en-US" dirty="0" smtClean="0"/>
              <a:t>の主な役割は，通信相手までの経路を判断すること</a:t>
            </a:r>
            <a:endParaRPr lang="en-US" altLang="ja-JP" dirty="0" smtClean="0"/>
          </a:p>
          <a:p>
            <a:r>
              <a:rPr lang="ja-JP" altLang="en-US" dirty="0" smtClean="0"/>
              <a:t>イーサネットはデータを電気や光の信号に変換して</a:t>
            </a:r>
            <a:r>
              <a:rPr lang="ja-JP" altLang="en-US" dirty="0" smtClean="0">
                <a:solidFill>
                  <a:srgbClr val="FF0000"/>
                </a:solidFill>
              </a:rPr>
              <a:t>ケーブルに流す役割</a:t>
            </a:r>
            <a:r>
              <a:rPr lang="ja-JP" altLang="en-US" dirty="0" smtClean="0"/>
              <a:t>を担う</a:t>
            </a:r>
          </a:p>
          <a:p>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62</a:t>
            </a:fld>
            <a:endParaRPr kumimoji="1" lang="ja-JP" altLang="en-US"/>
          </a:p>
        </p:txBody>
      </p:sp>
    </p:spTree>
    <p:extLst>
      <p:ext uri="{BB962C8B-B14F-4D97-AF65-F5344CB8AC3E}">
        <p14:creationId xmlns:p14="http://schemas.microsoft.com/office/powerpoint/2010/main" val="327176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smtClean="0">
                <a:solidFill>
                  <a:schemeClr val="tx1"/>
                </a:solidFill>
                <a:effectLst/>
                <a:latin typeface="+mn-lt"/>
                <a:ea typeface="+mn-ea"/>
                <a:cs typeface="+mn-cs"/>
              </a:rPr>
              <a:t>トークンリング</a:t>
            </a:r>
            <a:r>
              <a:rPr kumimoji="1" lang="ja-JP" altLang="en-US" sz="1200" b="0" i="0" kern="1200" dirty="0" smtClean="0">
                <a:solidFill>
                  <a:schemeClr val="tx1"/>
                </a:solidFill>
                <a:effectLst/>
                <a:latin typeface="+mn-lt"/>
                <a:ea typeface="+mn-ea"/>
                <a:cs typeface="+mn-cs"/>
              </a:rPr>
              <a:t>では</a:t>
            </a:r>
            <a:r>
              <a:rPr kumimoji="1" lang="en-US" altLang="ja-JP" sz="1200" b="0" i="0" u="none" strike="noStrike" kern="1200" dirty="0" smtClean="0">
                <a:solidFill>
                  <a:schemeClr val="tx1"/>
                </a:solidFill>
                <a:effectLst/>
                <a:latin typeface="+mn-lt"/>
                <a:ea typeface="+mn-ea"/>
                <a:cs typeface="+mn-cs"/>
                <a:hlinkClick r:id="rId3" tooltip="Ethernet"/>
              </a:rPr>
              <a:t>Ethernet</a:t>
            </a:r>
            <a:r>
              <a:rPr kumimoji="1" lang="ja-JP" altLang="en-US" sz="1200" b="0" i="0" kern="1200" dirty="0" err="1" smtClean="0">
                <a:solidFill>
                  <a:schemeClr val="tx1"/>
                </a:solidFill>
                <a:effectLst/>
                <a:latin typeface="+mn-lt"/>
                <a:ea typeface="+mn-ea"/>
                <a:cs typeface="+mn-cs"/>
              </a:rPr>
              <a:t>のような</a:t>
            </a:r>
            <a:r>
              <a:rPr kumimoji="1" lang="ja-JP" altLang="en-US" sz="1200" b="0" i="0" u="none" strike="noStrike" kern="1200" dirty="0" smtClean="0">
                <a:solidFill>
                  <a:schemeClr val="tx1"/>
                </a:solidFill>
                <a:effectLst/>
                <a:latin typeface="+mn-lt"/>
                <a:ea typeface="+mn-ea"/>
                <a:cs typeface="+mn-cs"/>
                <a:hlinkClick r:id="rId4" tooltip="コリジョン"/>
              </a:rPr>
              <a:t>コリジョン</a:t>
            </a:r>
            <a:r>
              <a:rPr kumimoji="1" lang="ja-JP" altLang="en-US" sz="1200" b="0" i="0" kern="1200" dirty="0" smtClean="0">
                <a:solidFill>
                  <a:schemeClr val="tx1"/>
                </a:solidFill>
                <a:effectLst/>
                <a:latin typeface="+mn-lt"/>
                <a:ea typeface="+mn-ea"/>
                <a:cs typeface="+mn-cs"/>
              </a:rPr>
              <a:t>は発生しない。また、データを送った後にはビジートークンが必ず戻ってくるため、到着確認が確実に行なえるというメリットがある。しかし、フリートークンが回ってこない限り、他のステーションはデータを送れないというデメリットもある。</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63</a:t>
            </a:fld>
            <a:endParaRPr kumimoji="1" lang="ja-JP" altLang="en-US"/>
          </a:p>
        </p:txBody>
      </p:sp>
    </p:spTree>
    <p:extLst>
      <p:ext uri="{BB962C8B-B14F-4D97-AF65-F5344CB8AC3E}">
        <p14:creationId xmlns:p14="http://schemas.microsoft.com/office/powerpoint/2010/main" val="257233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ターミナルアダプタ：通信回線と通信機器を接続する際のインタフェース変換装置</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67</a:t>
            </a:fld>
            <a:endParaRPr kumimoji="1" lang="ja-JP" altLang="en-US"/>
          </a:p>
        </p:txBody>
      </p:sp>
    </p:spTree>
    <p:extLst>
      <p:ext uri="{BB962C8B-B14F-4D97-AF65-F5344CB8AC3E}">
        <p14:creationId xmlns:p14="http://schemas.microsoft.com/office/powerpoint/2010/main" val="263105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fontAlgn="base"/>
            <a:r>
              <a:rPr lang="ja-JP" altLang="en-US" dirty="0" smtClean="0"/>
              <a:t/>
            </a:r>
            <a:br>
              <a:rPr lang="ja-JP" altLang="en-US" dirty="0" smtClean="0"/>
            </a:b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18</a:t>
            </a:fld>
            <a:endParaRPr kumimoji="1" lang="ja-JP" altLang="en-US"/>
          </a:p>
        </p:txBody>
      </p:sp>
    </p:spTree>
    <p:extLst>
      <p:ext uri="{BB962C8B-B14F-4D97-AF65-F5344CB8AC3E}">
        <p14:creationId xmlns:p14="http://schemas.microsoft.com/office/powerpoint/2010/main" val="3010184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fontAlgn="base"/>
            <a:r>
              <a:rPr kumimoji="1" lang="en-US" altLang="ja-JP" sz="1200" b="0" i="0" kern="1200" dirty="0" smtClean="0">
                <a:solidFill>
                  <a:schemeClr val="tx1"/>
                </a:solidFill>
                <a:effectLst/>
                <a:latin typeface="+mn-lt"/>
                <a:ea typeface="+mn-ea"/>
                <a:cs typeface="+mn-cs"/>
              </a:rPr>
              <a:t>SRAM ... Static RAM </a:t>
            </a:r>
            <a:r>
              <a:rPr kumimoji="1" lang="ja-JP" altLang="en-US" sz="1200" b="0" i="0" kern="1200" dirty="0" smtClean="0">
                <a:solidFill>
                  <a:schemeClr val="tx1"/>
                </a:solidFill>
                <a:effectLst/>
                <a:latin typeface="+mn-lt"/>
                <a:ea typeface="+mn-ea"/>
                <a:cs typeface="+mn-cs"/>
              </a:rPr>
              <a:t>の略称</a:t>
            </a:r>
          </a:p>
          <a:p>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高速の動作が可能で、消費電力も低いが、トランジスタの数を多く必要とするために、大容量には不向き</a:t>
            </a:r>
            <a:r>
              <a:rPr lang="ja-JP" altLang="en-US" dirty="0" smtClean="0"/>
              <a:t/>
            </a:r>
            <a:br>
              <a:rPr lang="ja-JP" altLang="en-US" dirty="0" smtClean="0"/>
            </a:b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DRAM ... Dynamic RAM </a:t>
            </a:r>
            <a:r>
              <a:rPr kumimoji="1" lang="ja-JP" altLang="en-US" sz="1200" b="0" i="0" kern="1200" dirty="0" smtClean="0">
                <a:solidFill>
                  <a:schemeClr val="tx1"/>
                </a:solidFill>
                <a:effectLst/>
                <a:latin typeface="+mn-lt"/>
                <a:ea typeface="+mn-ea"/>
                <a:cs typeface="+mn-cs"/>
              </a:rPr>
              <a:t>の略称</a:t>
            </a:r>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必要とするトランジスタ数が少ないために大容量化に向くが、記憶を保持するためにリフレッシュという動作を必要とし、そのために消費電力が大きい。</a:t>
            </a:r>
            <a:r>
              <a:rPr lang="ja-JP" altLang="en-US" dirty="0" smtClean="0"/>
              <a:t/>
            </a:r>
            <a:br>
              <a:rPr lang="ja-JP" altLang="en-US" dirty="0" smtClean="0"/>
            </a:b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SIMM ... Single Inline Memory Module</a:t>
            </a: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30</a:t>
            </a:r>
            <a:r>
              <a:rPr kumimoji="1" lang="ja-JP" altLang="en-US" sz="1200" b="0" i="0" kern="1200" dirty="0" smtClean="0">
                <a:solidFill>
                  <a:schemeClr val="tx1"/>
                </a:solidFill>
                <a:effectLst/>
                <a:latin typeface="+mn-lt"/>
                <a:ea typeface="+mn-ea"/>
                <a:cs typeface="+mn-cs"/>
              </a:rPr>
              <a:t>ピン、</a:t>
            </a:r>
            <a:r>
              <a:rPr kumimoji="1" lang="en-US" altLang="ja-JP" sz="1200" b="0" i="0" kern="1200" dirty="0" smtClean="0">
                <a:solidFill>
                  <a:schemeClr val="tx1"/>
                </a:solidFill>
                <a:effectLst/>
                <a:latin typeface="+mn-lt"/>
                <a:ea typeface="+mn-ea"/>
                <a:cs typeface="+mn-cs"/>
              </a:rPr>
              <a:t>72</a:t>
            </a:r>
            <a:r>
              <a:rPr kumimoji="1" lang="ja-JP" altLang="en-US" sz="1200" b="0" i="0" kern="1200" dirty="0" smtClean="0">
                <a:solidFill>
                  <a:schemeClr val="tx1"/>
                </a:solidFill>
                <a:effectLst/>
                <a:latin typeface="+mn-lt"/>
                <a:ea typeface="+mn-ea"/>
                <a:cs typeface="+mn-cs"/>
              </a:rPr>
              <a:t>ピンと種類はあるが、</a:t>
            </a:r>
            <a:r>
              <a:rPr kumimoji="1" lang="en-US" altLang="ja-JP" sz="1200" b="0" i="0" kern="1200" dirty="0" smtClean="0">
                <a:solidFill>
                  <a:schemeClr val="tx1"/>
                </a:solidFill>
                <a:effectLst/>
                <a:latin typeface="+mn-lt"/>
                <a:ea typeface="+mn-ea"/>
                <a:cs typeface="+mn-cs"/>
              </a:rPr>
              <a:t>Pentium </a:t>
            </a:r>
            <a:r>
              <a:rPr kumimoji="1" lang="ja-JP" altLang="en-US" sz="1200" b="0" i="0" kern="1200" dirty="0" smtClean="0">
                <a:solidFill>
                  <a:schemeClr val="tx1"/>
                </a:solidFill>
                <a:effectLst/>
                <a:latin typeface="+mn-lt"/>
                <a:ea typeface="+mn-ea"/>
                <a:cs typeface="+mn-cs"/>
              </a:rPr>
              <a:t>以前の</a:t>
            </a:r>
            <a:r>
              <a:rPr kumimoji="1" lang="en-US" altLang="ja-JP" sz="1200" b="0" i="0" kern="1200" dirty="0" smtClean="0">
                <a:solidFill>
                  <a:schemeClr val="tx1"/>
                </a:solidFill>
                <a:effectLst/>
                <a:latin typeface="+mn-lt"/>
                <a:ea typeface="+mn-ea"/>
                <a:cs typeface="+mn-cs"/>
              </a:rPr>
              <a:t>CPU </a:t>
            </a:r>
            <a:r>
              <a:rPr kumimoji="1" lang="ja-JP" altLang="en-US" sz="1200" b="0" i="0" kern="1200" dirty="0" smtClean="0">
                <a:solidFill>
                  <a:schemeClr val="tx1"/>
                </a:solidFill>
                <a:effectLst/>
                <a:latin typeface="+mn-lt"/>
                <a:ea typeface="+mn-ea"/>
                <a:cs typeface="+mn-cs"/>
              </a:rPr>
              <a:t>で使われたメモリモジュール。</a:t>
            </a: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30</a:t>
            </a:r>
            <a:r>
              <a:rPr kumimoji="1" lang="ja-JP" altLang="en-US" sz="1200" b="0" i="0" kern="1200" dirty="0" smtClean="0">
                <a:solidFill>
                  <a:schemeClr val="tx1"/>
                </a:solidFill>
                <a:effectLst/>
                <a:latin typeface="+mn-lt"/>
                <a:ea typeface="+mn-ea"/>
                <a:cs typeface="+mn-cs"/>
              </a:rPr>
              <a:t>ピンは </a:t>
            </a:r>
            <a:r>
              <a:rPr kumimoji="1" lang="en-US" altLang="ja-JP" sz="1200" b="0" i="0" kern="1200" dirty="0" smtClean="0">
                <a:solidFill>
                  <a:schemeClr val="tx1"/>
                </a:solidFill>
                <a:effectLst/>
                <a:latin typeface="+mn-lt"/>
                <a:ea typeface="+mn-ea"/>
                <a:cs typeface="+mn-cs"/>
              </a:rPr>
              <a:t>8</a:t>
            </a:r>
            <a:r>
              <a:rPr kumimoji="1" lang="ja-JP" altLang="en-US" sz="1200" b="0" i="0" kern="1200" dirty="0" smtClean="0">
                <a:solidFill>
                  <a:schemeClr val="tx1"/>
                </a:solidFill>
                <a:effectLst/>
                <a:latin typeface="+mn-lt"/>
                <a:ea typeface="+mn-ea"/>
                <a:cs typeface="+mn-cs"/>
              </a:rPr>
              <a:t>ビット、</a:t>
            </a:r>
            <a:r>
              <a:rPr kumimoji="1" lang="en-US" altLang="ja-JP" sz="1200" b="0" i="0" kern="1200" dirty="0" smtClean="0">
                <a:solidFill>
                  <a:schemeClr val="tx1"/>
                </a:solidFill>
                <a:effectLst/>
                <a:latin typeface="+mn-lt"/>
                <a:ea typeface="+mn-ea"/>
                <a:cs typeface="+mn-cs"/>
              </a:rPr>
              <a:t>72</a:t>
            </a:r>
            <a:r>
              <a:rPr kumimoji="1" lang="ja-JP" altLang="en-US" sz="1200" b="0" i="0" kern="1200" dirty="0" smtClean="0">
                <a:solidFill>
                  <a:schemeClr val="tx1"/>
                </a:solidFill>
                <a:effectLst/>
                <a:latin typeface="+mn-lt"/>
                <a:ea typeface="+mn-ea"/>
                <a:cs typeface="+mn-cs"/>
              </a:rPr>
              <a:t>ピンは </a:t>
            </a:r>
            <a:r>
              <a:rPr kumimoji="1" lang="en-US" altLang="ja-JP" sz="1200" b="0" i="0" kern="1200" dirty="0" smtClean="0">
                <a:solidFill>
                  <a:schemeClr val="tx1"/>
                </a:solidFill>
                <a:effectLst/>
                <a:latin typeface="+mn-lt"/>
                <a:ea typeface="+mn-ea"/>
                <a:cs typeface="+mn-cs"/>
              </a:rPr>
              <a:t>32</a:t>
            </a:r>
            <a:r>
              <a:rPr kumimoji="1" lang="ja-JP" altLang="en-US" sz="1200" b="0" i="0" kern="1200" dirty="0" smtClean="0">
                <a:solidFill>
                  <a:schemeClr val="tx1"/>
                </a:solidFill>
                <a:effectLst/>
                <a:latin typeface="+mn-lt"/>
                <a:ea typeface="+mn-ea"/>
                <a:cs typeface="+mn-cs"/>
              </a:rPr>
              <a:t>ビットのビット幅</a:t>
            </a:r>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モジュール基板の端子の両面が、同じ信号線</a:t>
            </a:r>
            <a:r>
              <a:rPr lang="ja-JP" altLang="en-US" dirty="0" smtClean="0"/>
              <a:t/>
            </a:r>
            <a:br>
              <a:rPr lang="ja-JP" altLang="en-US" dirty="0" smtClean="0"/>
            </a:b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DIMM ... Dual Inline Memory Module</a:t>
            </a: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168</a:t>
            </a:r>
            <a:r>
              <a:rPr kumimoji="1" lang="ja-JP" altLang="en-US" sz="1200" b="0" i="0" kern="1200" dirty="0" smtClean="0">
                <a:solidFill>
                  <a:schemeClr val="tx1"/>
                </a:solidFill>
                <a:effectLst/>
                <a:latin typeface="+mn-lt"/>
                <a:ea typeface="+mn-ea"/>
                <a:cs typeface="+mn-cs"/>
              </a:rPr>
              <a:t>ピン 以上で、</a:t>
            </a:r>
            <a:r>
              <a:rPr kumimoji="1" lang="en-US" altLang="ja-JP" sz="1200" b="0" i="0" kern="1200" dirty="0" smtClean="0">
                <a:solidFill>
                  <a:schemeClr val="tx1"/>
                </a:solidFill>
                <a:effectLst/>
                <a:latin typeface="+mn-lt"/>
                <a:ea typeface="+mn-ea"/>
                <a:cs typeface="+mn-cs"/>
              </a:rPr>
              <a:t>Pentium </a:t>
            </a:r>
            <a:r>
              <a:rPr kumimoji="1" lang="ja-JP" altLang="en-US" sz="1200" b="0" i="0" kern="1200" dirty="0" smtClean="0">
                <a:solidFill>
                  <a:schemeClr val="tx1"/>
                </a:solidFill>
                <a:effectLst/>
                <a:latin typeface="+mn-lt"/>
                <a:ea typeface="+mn-ea"/>
                <a:cs typeface="+mn-cs"/>
              </a:rPr>
              <a:t>以降の </a:t>
            </a:r>
            <a:r>
              <a:rPr kumimoji="1" lang="en-US" altLang="ja-JP" sz="1200" b="0" i="0" kern="1200" dirty="0" smtClean="0">
                <a:solidFill>
                  <a:schemeClr val="tx1"/>
                </a:solidFill>
                <a:effectLst/>
                <a:latin typeface="+mn-lt"/>
                <a:ea typeface="+mn-ea"/>
                <a:cs typeface="+mn-cs"/>
              </a:rPr>
              <a:t>64</a:t>
            </a:r>
            <a:r>
              <a:rPr kumimoji="1" lang="ja-JP" altLang="en-US" sz="1200" b="0" i="0" kern="1200" dirty="0" smtClean="0">
                <a:solidFill>
                  <a:schemeClr val="tx1"/>
                </a:solidFill>
                <a:effectLst/>
                <a:latin typeface="+mn-lt"/>
                <a:ea typeface="+mn-ea"/>
                <a:cs typeface="+mn-cs"/>
              </a:rPr>
              <a:t>ビット幅のバスに対応するために出てきた。</a:t>
            </a:r>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ビット幅は、知っている限りでは </a:t>
            </a:r>
            <a:r>
              <a:rPr kumimoji="1" lang="en-US" altLang="ja-JP" sz="1200" b="0" i="0" kern="1200" dirty="0" smtClean="0">
                <a:solidFill>
                  <a:schemeClr val="tx1"/>
                </a:solidFill>
                <a:effectLst/>
                <a:latin typeface="+mn-lt"/>
                <a:ea typeface="+mn-ea"/>
                <a:cs typeface="+mn-cs"/>
              </a:rPr>
              <a:t>64</a:t>
            </a:r>
            <a:r>
              <a:rPr kumimoji="1" lang="ja-JP" altLang="en-US" sz="1200" b="0" i="0" kern="1200" dirty="0" smtClean="0">
                <a:solidFill>
                  <a:schemeClr val="tx1"/>
                </a:solidFill>
                <a:effectLst/>
                <a:latin typeface="+mn-lt"/>
                <a:ea typeface="+mn-ea"/>
                <a:cs typeface="+mn-cs"/>
              </a:rPr>
              <a:t>ビット。</a:t>
            </a:r>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モジュール基板の端子の両面で違う信号線</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19</a:t>
            </a:fld>
            <a:endParaRPr kumimoji="1" lang="ja-JP" altLang="en-US"/>
          </a:p>
        </p:txBody>
      </p:sp>
    </p:spTree>
    <p:extLst>
      <p:ext uri="{BB962C8B-B14F-4D97-AF65-F5344CB8AC3E}">
        <p14:creationId xmlns:p14="http://schemas.microsoft.com/office/powerpoint/2010/main" val="428173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CPU</a:t>
            </a:r>
            <a:r>
              <a:rPr kumimoji="1" lang="ja-JP" altLang="en-US" sz="1200" b="0" i="0" kern="1200" dirty="0" smtClean="0">
                <a:solidFill>
                  <a:schemeClr val="tx1"/>
                </a:solidFill>
                <a:effectLst/>
                <a:latin typeface="+mn-lt"/>
                <a:ea typeface="+mn-ea"/>
                <a:cs typeface="+mn-cs"/>
              </a:rPr>
              <a:t>ファンのケーブルがマザーボードに接続されていないため、起動時にエラーが出る。</a:t>
            </a:r>
          </a:p>
          <a:p>
            <a:r>
              <a:rPr kumimoji="1" lang="ja-JP" altLang="en-US" sz="1200" b="0" i="0" kern="1200" dirty="0" smtClean="0">
                <a:solidFill>
                  <a:schemeClr val="tx1"/>
                </a:solidFill>
                <a:effectLst/>
                <a:latin typeface="+mn-lt"/>
                <a:ea typeface="+mn-ea"/>
                <a:cs typeface="+mn-cs"/>
              </a:rPr>
              <a:t>電源投入後、数分で</a:t>
            </a:r>
            <a:r>
              <a:rPr kumimoji="1" lang="en-US" altLang="ja-JP" sz="1200" b="0" i="0" kern="1200" dirty="0" smtClean="0">
                <a:solidFill>
                  <a:schemeClr val="tx1"/>
                </a:solidFill>
                <a:effectLst/>
                <a:latin typeface="+mn-lt"/>
                <a:ea typeface="+mn-ea"/>
                <a:cs typeface="+mn-cs"/>
              </a:rPr>
              <a:t>CPU</a:t>
            </a:r>
            <a:r>
              <a:rPr kumimoji="1" lang="ja-JP" altLang="en-US" sz="1200" b="0" i="0" kern="1200" dirty="0" smtClean="0">
                <a:solidFill>
                  <a:schemeClr val="tx1"/>
                </a:solidFill>
                <a:effectLst/>
                <a:latin typeface="+mn-lt"/>
                <a:ea typeface="+mn-ea"/>
                <a:cs typeface="+mn-cs"/>
              </a:rPr>
              <a:t>が高温になるため、</a:t>
            </a:r>
            <a:r>
              <a:rPr kumimoji="1" lang="en-US" altLang="ja-JP" sz="1200" b="0" i="0" kern="1200" dirty="0" smtClean="0">
                <a:solidFill>
                  <a:schemeClr val="tx1"/>
                </a:solidFill>
                <a:effectLst/>
                <a:latin typeface="+mn-lt"/>
                <a:ea typeface="+mn-ea"/>
                <a:cs typeface="+mn-cs"/>
              </a:rPr>
              <a:t>BIOS</a:t>
            </a:r>
            <a:r>
              <a:rPr kumimoji="1" lang="ja-JP" altLang="en-US" sz="1200" b="0" i="0" kern="1200" dirty="0" smtClean="0">
                <a:solidFill>
                  <a:schemeClr val="tx1"/>
                </a:solidFill>
                <a:effectLst/>
                <a:latin typeface="+mn-lt"/>
                <a:ea typeface="+mn-ea"/>
                <a:cs typeface="+mn-cs"/>
              </a:rPr>
              <a:t>で保護が働き電源が落ちる。</a:t>
            </a:r>
          </a:p>
          <a:p>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31</a:t>
            </a:fld>
            <a:endParaRPr kumimoji="1" lang="ja-JP" altLang="en-US"/>
          </a:p>
        </p:txBody>
      </p:sp>
    </p:spTree>
    <p:extLst>
      <p:ext uri="{BB962C8B-B14F-4D97-AF65-F5344CB8AC3E}">
        <p14:creationId xmlns:p14="http://schemas.microsoft.com/office/powerpoint/2010/main" val="308881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smtClean="0">
                <a:solidFill>
                  <a:schemeClr val="tx1"/>
                </a:solidFill>
                <a:effectLst/>
                <a:latin typeface="+mn-lt"/>
                <a:ea typeface="+mn-ea"/>
                <a:cs typeface="+mn-cs"/>
              </a:rPr>
              <a:t>１．人間様からの指示</a:t>
            </a:r>
            <a:r>
              <a:rPr lang="ja-JP" altLang="en-US" dirty="0" smtClean="0"/>
              <a:t/>
            </a:r>
            <a:br>
              <a:rPr lang="ja-JP" altLang="en-US" dirty="0" smtClean="0"/>
            </a:br>
            <a:r>
              <a:rPr kumimoji="1" lang="ja-JP" altLang="en-US" sz="1200" b="1" i="0" kern="1200" dirty="0" smtClean="0">
                <a:solidFill>
                  <a:schemeClr val="tx1"/>
                </a:solidFill>
                <a:effectLst/>
                <a:latin typeface="+mn-lt"/>
                <a:ea typeface="+mn-ea"/>
                <a:cs typeface="+mn-cs"/>
              </a:rPr>
              <a:t>　　↓</a:t>
            </a:r>
            <a:r>
              <a:rPr lang="ja-JP" altLang="en-US" dirty="0" smtClean="0"/>
              <a:t/>
            </a:r>
            <a:br>
              <a:rPr lang="ja-JP" altLang="en-US" dirty="0" smtClean="0"/>
            </a:br>
            <a:r>
              <a:rPr kumimoji="1" lang="ja-JP" altLang="en-US" sz="1200" b="1" i="0" kern="1200" dirty="0" smtClean="0">
                <a:solidFill>
                  <a:schemeClr val="tx1"/>
                </a:solidFill>
                <a:effectLst/>
                <a:latin typeface="+mn-lt"/>
                <a:ea typeface="+mn-ea"/>
                <a:cs typeface="+mn-cs"/>
              </a:rPr>
              <a:t>２．ソフトが指示を受け取ってハードウェアに伝える</a:t>
            </a:r>
            <a:r>
              <a:rPr lang="ja-JP" altLang="en-US" dirty="0" smtClean="0"/>
              <a:t/>
            </a:r>
            <a:br>
              <a:rPr lang="ja-JP" altLang="en-US" dirty="0" smtClean="0"/>
            </a:br>
            <a:r>
              <a:rPr kumimoji="1" lang="ja-JP" altLang="en-US" sz="1200" b="1" i="0" kern="1200" dirty="0" smtClean="0">
                <a:solidFill>
                  <a:schemeClr val="tx1"/>
                </a:solidFill>
                <a:effectLst/>
                <a:latin typeface="+mn-lt"/>
                <a:ea typeface="+mn-ea"/>
                <a:cs typeface="+mn-cs"/>
              </a:rPr>
              <a:t>　　↓</a:t>
            </a:r>
            <a:r>
              <a:rPr lang="ja-JP" altLang="en-US" dirty="0" smtClean="0"/>
              <a:t/>
            </a:r>
            <a:br>
              <a:rPr lang="ja-JP" altLang="en-US" dirty="0" smtClean="0"/>
            </a:br>
            <a:r>
              <a:rPr kumimoji="1" lang="ja-JP" altLang="en-US" sz="1200" b="1" i="0" kern="1200" dirty="0" smtClean="0">
                <a:solidFill>
                  <a:schemeClr val="tx1"/>
                </a:solidFill>
                <a:effectLst/>
                <a:latin typeface="+mn-lt"/>
                <a:ea typeface="+mn-ea"/>
                <a:cs typeface="+mn-cs"/>
              </a:rPr>
              <a:t>３．ハードウェアの電源が切れる</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39</a:t>
            </a:fld>
            <a:endParaRPr kumimoji="1" lang="ja-JP" altLang="en-US"/>
          </a:p>
        </p:txBody>
      </p:sp>
    </p:spTree>
    <p:extLst>
      <p:ext uri="{BB962C8B-B14F-4D97-AF65-F5344CB8AC3E}">
        <p14:creationId xmlns:p14="http://schemas.microsoft.com/office/powerpoint/2010/main" val="293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smtClean="0">
                <a:solidFill>
                  <a:schemeClr val="tx1"/>
                </a:solidFill>
                <a:effectLst/>
                <a:latin typeface="+mn-lt"/>
                <a:ea typeface="+mn-ea"/>
                <a:cs typeface="+mn-cs"/>
              </a:rPr>
              <a:t>UEFI</a:t>
            </a:r>
            <a:r>
              <a:rPr kumimoji="1" lang="ja-JP" altLang="en-US" sz="1200" b="0" i="0" kern="1200" dirty="0" smtClean="0">
                <a:solidFill>
                  <a:schemeClr val="tx1"/>
                </a:solidFill>
                <a:effectLst/>
                <a:latin typeface="+mn-lt"/>
                <a:ea typeface="+mn-ea"/>
                <a:cs typeface="+mn-cs"/>
              </a:rPr>
              <a:t>自体は、あくまで「取り決め」です。</a:t>
            </a:r>
            <a:r>
              <a:rPr lang="ja-JP" altLang="en-US" dirty="0" smtClean="0"/>
              <a:t/>
            </a:r>
            <a:br>
              <a:rPr lang="ja-JP" altLang="en-US" dirty="0" smtClean="0"/>
            </a:br>
            <a:r>
              <a:rPr kumimoji="1" lang="en-US" altLang="ja-JP" sz="1200" b="0" i="0" kern="1200" dirty="0" smtClean="0">
                <a:solidFill>
                  <a:schemeClr val="tx1"/>
                </a:solidFill>
                <a:effectLst/>
                <a:latin typeface="+mn-lt"/>
                <a:ea typeface="+mn-ea"/>
                <a:cs typeface="+mn-cs"/>
              </a:rPr>
              <a:t>BIOS</a:t>
            </a:r>
            <a:r>
              <a:rPr kumimoji="1" lang="ja-JP" altLang="en-US" sz="1200" b="0" i="0" kern="1200" dirty="0" smtClean="0">
                <a:solidFill>
                  <a:schemeClr val="tx1"/>
                </a:solidFill>
                <a:effectLst/>
                <a:latin typeface="+mn-lt"/>
                <a:ea typeface="+mn-ea"/>
                <a:cs typeface="+mn-cs"/>
              </a:rPr>
              <a:t>と同列に並ぶ言葉では（恐らく）ありません。</a:t>
            </a:r>
            <a:r>
              <a:rPr lang="ja-JP" altLang="en-US" dirty="0" smtClean="0"/>
              <a:t/>
            </a:r>
            <a:br>
              <a:rPr lang="ja-JP" altLang="en-US" dirty="0" smtClean="0"/>
            </a:br>
            <a:r>
              <a:rPr kumimoji="1" lang="ja-JP" altLang="en-US" sz="1200" b="0" i="0" kern="1200" dirty="0" smtClean="0">
                <a:solidFill>
                  <a:schemeClr val="tx1"/>
                </a:solidFill>
                <a:effectLst/>
                <a:latin typeface="+mn-lt"/>
                <a:ea typeface="+mn-ea"/>
                <a:cs typeface="+mn-cs"/>
              </a:rPr>
              <a:t>なんてったって「</a:t>
            </a:r>
            <a:r>
              <a:rPr kumimoji="1" lang="en-US" altLang="ja-JP" sz="1200" b="0" i="0" kern="1200" dirty="0" smtClean="0">
                <a:solidFill>
                  <a:schemeClr val="tx1"/>
                </a:solidFill>
                <a:effectLst/>
                <a:latin typeface="+mn-lt"/>
                <a:ea typeface="+mn-ea"/>
                <a:cs typeface="+mn-cs"/>
              </a:rPr>
              <a:t>UEFI</a:t>
            </a:r>
            <a:r>
              <a:rPr kumimoji="1" lang="ja-JP" altLang="en-US" sz="1200" b="0" i="0" kern="1200" dirty="0" smtClean="0">
                <a:solidFill>
                  <a:schemeClr val="tx1"/>
                </a:solidFill>
                <a:effectLst/>
                <a:latin typeface="+mn-lt"/>
                <a:ea typeface="+mn-ea"/>
                <a:cs typeface="+mn-cs"/>
              </a:rPr>
              <a:t>対応</a:t>
            </a:r>
            <a:r>
              <a:rPr kumimoji="1" lang="en-US" altLang="ja-JP" sz="1200" b="0" i="0" kern="1200" dirty="0" smtClean="0">
                <a:solidFill>
                  <a:schemeClr val="tx1"/>
                </a:solidFill>
                <a:effectLst/>
                <a:latin typeface="+mn-lt"/>
                <a:ea typeface="+mn-ea"/>
                <a:cs typeface="+mn-cs"/>
              </a:rPr>
              <a:t>BIOS</a:t>
            </a:r>
            <a:r>
              <a:rPr kumimoji="1" lang="ja-JP" altLang="en-US" sz="1200" b="0" i="0" kern="1200" dirty="0" smtClean="0">
                <a:solidFill>
                  <a:schemeClr val="tx1"/>
                </a:solidFill>
                <a:effectLst/>
                <a:latin typeface="+mn-lt"/>
                <a:ea typeface="+mn-ea"/>
                <a:cs typeface="+mn-cs"/>
              </a:rPr>
              <a:t>」なんていう言葉もあるくらい</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41</a:t>
            </a:fld>
            <a:endParaRPr kumimoji="1" lang="ja-JP" altLang="en-US"/>
          </a:p>
        </p:txBody>
      </p:sp>
    </p:spTree>
    <p:extLst>
      <p:ext uri="{BB962C8B-B14F-4D97-AF65-F5344CB8AC3E}">
        <p14:creationId xmlns:p14="http://schemas.microsoft.com/office/powerpoint/2010/main" val="2399404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PC</a:t>
            </a:r>
            <a:r>
              <a:rPr lang="ja-JP" altLang="en-US" dirty="0" smtClean="0"/>
              <a:t>の電源を投入すると</a:t>
            </a:r>
            <a:r>
              <a:rPr lang="en-US" altLang="ja-JP" dirty="0" smtClean="0"/>
              <a:t>BIOS</a:t>
            </a:r>
            <a:r>
              <a:rPr lang="ja-JP" altLang="en-US" dirty="0" smtClean="0"/>
              <a:t>と呼ばれるソフトウェアが起動します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44</a:t>
            </a:fld>
            <a:endParaRPr kumimoji="1" lang="ja-JP" altLang="en-US"/>
          </a:p>
        </p:txBody>
      </p:sp>
    </p:spTree>
    <p:extLst>
      <p:ext uri="{BB962C8B-B14F-4D97-AF65-F5344CB8AC3E}">
        <p14:creationId xmlns:p14="http://schemas.microsoft.com/office/powerpoint/2010/main" val="21849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ブートローダが読み込む小さなプログラムは、オペレーティングシステムではなく二次ブートローダであることが多い。</a:t>
            </a:r>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46</a:t>
            </a:fld>
            <a:endParaRPr kumimoji="1" lang="ja-JP" altLang="en-US"/>
          </a:p>
        </p:txBody>
      </p:sp>
    </p:spTree>
    <p:extLst>
      <p:ext uri="{BB962C8B-B14F-4D97-AF65-F5344CB8AC3E}">
        <p14:creationId xmlns:p14="http://schemas.microsoft.com/office/powerpoint/2010/main" val="125513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BIOS</a:t>
            </a:r>
            <a:r>
              <a:rPr lang="ja-JP" altLang="en-US" dirty="0" smtClean="0"/>
              <a:t>によってブートローダが起動され、ブートローダがパーティションテーブルを参照して、起動する</a:t>
            </a:r>
            <a:r>
              <a:rPr lang="en-US" altLang="ja-JP" dirty="0" smtClean="0"/>
              <a:t>OS</a:t>
            </a:r>
            <a:r>
              <a:rPr lang="ja-JP" altLang="en-US" dirty="0" smtClean="0"/>
              <a:t>が入っているパーティションを判断する。その後、起動パーティション内にあるブートセクタが読み出され、ブートセクタ内の起動プログラムによって</a:t>
            </a:r>
            <a:r>
              <a:rPr lang="en-US" altLang="ja-JP" dirty="0" smtClean="0"/>
              <a:t>OS</a:t>
            </a:r>
            <a:r>
              <a:rPr lang="ja-JP" altLang="en-US" dirty="0" smtClean="0"/>
              <a:t>が起動される。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25BAAAD-C67B-4695-BE50-4531B4215945}" type="slidenum">
              <a:rPr kumimoji="1" lang="ja-JP" altLang="en-US" smtClean="0"/>
              <a:t>47</a:t>
            </a:fld>
            <a:endParaRPr kumimoji="1" lang="ja-JP" altLang="en-US"/>
          </a:p>
        </p:txBody>
      </p:sp>
    </p:spTree>
    <p:extLst>
      <p:ext uri="{BB962C8B-B14F-4D97-AF65-F5344CB8AC3E}">
        <p14:creationId xmlns:p14="http://schemas.microsoft.com/office/powerpoint/2010/main" val="251122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1"/>
      </p:bgRef>
    </p:bg>
    <p:spTree>
      <p:nvGrpSpPr>
        <p:cNvPr id="1" name=""/>
        <p:cNvGrpSpPr/>
        <p:nvPr/>
      </p:nvGrpSpPr>
      <p:grpSpPr>
        <a:xfrm>
          <a:off x="0" y="0"/>
          <a:ext cx="0" cy="0"/>
          <a:chOff x="0" y="0"/>
          <a:chExt cx="0" cy="0"/>
        </a:xfrm>
      </p:grpSpPr>
      <p:sp>
        <p:nvSpPr>
          <p:cNvPr id="8" name="タイトル 7"/>
          <p:cNvSpPr>
            <a:spLocks noGrp="1"/>
          </p:cNvSpPr>
          <p:nvPr>
            <p:ph type="ctrTitle"/>
          </p:nvPr>
        </p:nvSpPr>
        <p:spPr>
          <a:xfrm>
            <a:off x="2286000" y="3124200"/>
            <a:ext cx="6172200" cy="1894362"/>
          </a:xfrm>
        </p:spPr>
        <p:txBody>
          <a:bodyPr/>
          <a:lstStyle>
            <a:lvl1pPr>
              <a:defRPr b="1"/>
            </a:lvl1pPr>
          </a:lstStyle>
          <a:p>
            <a:r>
              <a:rPr kumimoji="0" lang="ja-JP" altLang="en-US" smtClean="0"/>
              <a:t>マスター タイトルの書式設定</a:t>
            </a:r>
            <a:endParaRPr kumimoji="0" lang="en-US"/>
          </a:p>
        </p:txBody>
      </p:sp>
      <p:sp>
        <p:nvSpPr>
          <p:cNvPr id="9" name="サブタイトル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28" name="日付プレースホルダー 27"/>
          <p:cNvSpPr>
            <a:spLocks noGrp="1"/>
          </p:cNvSpPr>
          <p:nvPr>
            <p:ph type="dt" sz="half" idx="10"/>
          </p:nvPr>
        </p:nvSpPr>
        <p:spPr bwMode="auto">
          <a:xfrm rot="5400000">
            <a:off x="7764621" y="1174097"/>
            <a:ext cx="2286000" cy="381000"/>
          </a:xfrm>
        </p:spPr>
        <p:txBody>
          <a:bodyPr/>
          <a:lstStyle/>
          <a:p>
            <a:fld id="{95E3539E-91F5-4987-9419-2A57997E0678}" type="datetime1">
              <a:rPr kumimoji="1" lang="ja-JP" altLang="en-US" smtClean="0"/>
              <a:t>2017/1/20</a:t>
            </a:fld>
            <a:endParaRPr kumimoji="1" lang="ja-JP" altLang="en-US"/>
          </a:p>
        </p:txBody>
      </p:sp>
      <p:sp>
        <p:nvSpPr>
          <p:cNvPr id="17" name="フッター プレースホルダー 16"/>
          <p:cNvSpPr>
            <a:spLocks noGrp="1"/>
          </p:cNvSpPr>
          <p:nvPr>
            <p:ph type="ftr" sz="quarter" idx="11"/>
          </p:nvPr>
        </p:nvSpPr>
        <p:spPr bwMode="auto">
          <a:xfrm rot="5400000">
            <a:off x="7077269" y="4181669"/>
            <a:ext cx="3657600" cy="384048"/>
          </a:xfrm>
        </p:spPr>
        <p:txBody>
          <a:bodyPr/>
          <a:lstStyle/>
          <a:p>
            <a:endParaRPr kumimoji="1" lang="ja-JP" altLang="en-US"/>
          </a:p>
        </p:txBody>
      </p:sp>
      <p:sp>
        <p:nvSpPr>
          <p:cNvPr id="10" name="正方形/長方形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正方形/長方形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正方形/長方形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正方形/長方形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コネクタ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直線コネクタ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直線コネクタ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コネクタ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コネクタ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直線コネクタ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正方形/長方形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円/楕円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円/楕円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円/楕円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円/楕円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円/楕円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スライド番号プレースホルダー 28"/>
          <p:cNvSpPr>
            <a:spLocks noGrp="1"/>
          </p:cNvSpPr>
          <p:nvPr>
            <p:ph type="sldNum" sz="quarter" idx="12"/>
          </p:nvPr>
        </p:nvSpPr>
        <p:spPr bwMode="auto">
          <a:xfrm>
            <a:off x="1325544" y="4928702"/>
            <a:ext cx="609600" cy="517524"/>
          </a:xfrm>
        </p:spPr>
        <p:txBody>
          <a:bodyPr/>
          <a:lstStyle/>
          <a:p>
            <a:fld id="{D2D8002D-B5B0-4BAC-B1F6-782DDCCE6D9C}" type="slidenum">
              <a:rPr kumimoji="1" lang="ja-JP" altLang="en-US" smtClean="0"/>
              <a:t>‹#›</a:t>
            </a:fld>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D2858AB5-0EDE-4D9E-8C95-90555BA1CC38}" type="datetime1">
              <a:rPr kumimoji="1" lang="ja-JP" altLang="en-US" smtClean="0"/>
              <a:t>2017/1/20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9"/>
            <a:ext cx="1676400"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FCC08E91-30CF-4055-BE8C-700941A41557}" type="datetime1">
              <a:rPr kumimoji="1" lang="ja-JP" altLang="en-US" smtClean="0"/>
              <a:t>2017/1/20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8" name="コンテンツ プレースホルダー 7"/>
          <p:cNvSpPr>
            <a:spLocks noGrp="1"/>
          </p:cNvSpPr>
          <p:nvPr>
            <p:ph sz="quarter" idx="1"/>
          </p:nvPr>
        </p:nvSpPr>
        <p:spPr>
          <a:xfrm>
            <a:off x="457200" y="1600200"/>
            <a:ext cx="7467600" cy="4873752"/>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4"/>
          </p:nvPr>
        </p:nvSpPr>
        <p:spPr/>
        <p:txBody>
          <a:bodyPr rtlCol="0"/>
          <a:lstStyle/>
          <a:p>
            <a:fld id="{B818CB59-5603-4640-876F-4C25E2916374}" type="datetime1">
              <a:rPr kumimoji="1" lang="ja-JP" altLang="en-US" smtClean="0"/>
              <a:t>2017/1/20</a:t>
            </a:fld>
            <a:endParaRPr kumimoji="1" lang="ja-JP" altLang="en-US"/>
          </a:p>
        </p:txBody>
      </p:sp>
      <p:sp>
        <p:nvSpPr>
          <p:cNvPr id="9" name="スライド番号プレースホルダー 8"/>
          <p:cNvSpPr>
            <a:spLocks noGrp="1"/>
          </p:cNvSpPr>
          <p:nvPr>
            <p:ph type="sldNum" sz="quarter" idx="15"/>
          </p:nvPr>
        </p:nvSpPr>
        <p:spPr/>
        <p:txBody>
          <a:bodyPr rtlCol="0"/>
          <a:lstStyle/>
          <a:p>
            <a:fld id="{D2D8002D-B5B0-4BAC-B1F6-782DDCCE6D9C}" type="slidenum">
              <a:rPr kumimoji="1" lang="ja-JP" altLang="en-US" smtClean="0"/>
              <a:t>‹#›</a:t>
            </a:fld>
            <a:endParaRPr kumimoji="1" lang="ja-JP" altLang="en-US"/>
          </a:p>
        </p:txBody>
      </p:sp>
      <p:sp>
        <p:nvSpPr>
          <p:cNvPr id="10" name="フッター プレースホルダー 9"/>
          <p:cNvSpPr>
            <a:spLocks noGrp="1"/>
          </p:cNvSpPr>
          <p:nvPr>
            <p:ph type="ftr" sz="quarter" idx="16"/>
          </p:nvPr>
        </p:nvSpPr>
        <p:spPr/>
        <p:txBody>
          <a:bodyPr rtlCol="0"/>
          <a:lstStyle/>
          <a:p>
            <a:endParaRPr kumimoji="1" lang="ja-JP"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286000" y="2895600"/>
            <a:ext cx="6172200" cy="2053590"/>
          </a:xfrm>
        </p:spPr>
        <p:txBody>
          <a:bodyPr/>
          <a:lstStyle>
            <a:lvl1pPr algn="l">
              <a:buNone/>
              <a:defRPr sz="3000" b="1" cap="small" baseline="0"/>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bwMode="auto">
          <a:xfrm rot="5400000">
            <a:off x="7763256" y="1170432"/>
            <a:ext cx="2286000" cy="381000"/>
          </a:xfrm>
        </p:spPr>
        <p:txBody>
          <a:bodyPr/>
          <a:lstStyle/>
          <a:p>
            <a:fld id="{AF882DB4-6178-4598-B6FF-109FE1B96DAC}" type="datetime1">
              <a:rPr kumimoji="1" lang="ja-JP" altLang="en-US" smtClean="0"/>
              <a:t>2017/1/20</a:t>
            </a:fld>
            <a:endParaRPr kumimoji="1" lang="ja-JP" altLang="en-US"/>
          </a:p>
        </p:txBody>
      </p:sp>
      <p:sp>
        <p:nvSpPr>
          <p:cNvPr id="5" name="フッター プレースホルダー 4"/>
          <p:cNvSpPr>
            <a:spLocks noGrp="1"/>
          </p:cNvSpPr>
          <p:nvPr>
            <p:ph type="ftr" sz="quarter" idx="11"/>
          </p:nvPr>
        </p:nvSpPr>
        <p:spPr bwMode="auto">
          <a:xfrm rot="5400000">
            <a:off x="7077456" y="4178808"/>
            <a:ext cx="3657600" cy="384048"/>
          </a:xfrm>
        </p:spPr>
        <p:txBody>
          <a:bodyPr/>
          <a:lstStyle/>
          <a:p>
            <a:endParaRPr kumimoji="1" lang="ja-JP" altLang="en-US"/>
          </a:p>
        </p:txBody>
      </p:sp>
      <p:sp>
        <p:nvSpPr>
          <p:cNvPr id="9" name="正方形/長方形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正方形/長方形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コネクタ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線コネクタ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直線コネクタ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直線コネクタ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直線コネクタ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正方形/長方形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円/楕円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円/楕円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円/楕円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円/楕円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円/楕円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直線コネクタ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スライド番号プレースホルダー 5"/>
          <p:cNvSpPr>
            <a:spLocks noGrp="1"/>
          </p:cNvSpPr>
          <p:nvPr>
            <p:ph type="sldNum" sz="quarter" idx="12"/>
          </p:nvPr>
        </p:nvSpPr>
        <p:spPr bwMode="auto">
          <a:xfrm>
            <a:off x="1340616" y="4928702"/>
            <a:ext cx="609600" cy="517524"/>
          </a:xfrm>
        </p:spPr>
        <p:txBody>
          <a:bodyPr/>
          <a:lstStyle/>
          <a:p>
            <a:fld id="{D2D8002D-B5B0-4BAC-B1F6-782DDCCE6D9C}" type="slidenum">
              <a:rPr kumimoji="1" lang="ja-JP" altLang="en-US" smtClean="0"/>
              <a:t>‹#›</a:t>
            </a:fld>
            <a:endParaRPr kumimoji="1" lang="ja-JP"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p:txBody>
          <a:bodyPr/>
          <a:lstStyle/>
          <a:p>
            <a:fld id="{7283057C-36E9-4D43-A9E8-4244EF7302D4}" type="datetime1">
              <a:rPr kumimoji="1" lang="ja-JP" altLang="en-US" smtClean="0"/>
              <a:t>2017/1/20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9" name="コンテンツ プレースホルダー 8"/>
          <p:cNvSpPr>
            <a:spLocks noGrp="1"/>
          </p:cNvSpPr>
          <p:nvPr>
            <p:ph sz="quarter" idx="1"/>
          </p:nvPr>
        </p:nvSpPr>
        <p:spPr>
          <a:xfrm>
            <a:off x="457200" y="1600200"/>
            <a:ext cx="3657600" cy="4572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1" name="コンテンツ プレースホルダー 10"/>
          <p:cNvSpPr>
            <a:spLocks noGrp="1"/>
          </p:cNvSpPr>
          <p:nvPr>
            <p:ph sz="quarter" idx="2"/>
          </p:nvPr>
        </p:nvSpPr>
        <p:spPr>
          <a:xfrm>
            <a:off x="4270248" y="1600200"/>
            <a:ext cx="3657600" cy="4572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7543800" cy="1143000"/>
          </a:xfrm>
        </p:spPr>
        <p:txBody>
          <a:bodyPr anchor="b"/>
          <a:lstStyle>
            <a:lvl1pPr>
              <a:defRPr/>
            </a:lvl1pPr>
          </a:lstStyle>
          <a:p>
            <a:r>
              <a:rPr kumimoji="0" lang="ja-JP" altLang="en-US" smtClean="0"/>
              <a:t>マスター タイトルの書式設定</a:t>
            </a:r>
            <a:endParaRPr kumimoji="0" lang="en-US"/>
          </a:p>
        </p:txBody>
      </p:sp>
      <p:sp>
        <p:nvSpPr>
          <p:cNvPr id="7" name="日付プレースホルダー 6"/>
          <p:cNvSpPr>
            <a:spLocks noGrp="1"/>
          </p:cNvSpPr>
          <p:nvPr>
            <p:ph type="dt" sz="half" idx="10"/>
          </p:nvPr>
        </p:nvSpPr>
        <p:spPr/>
        <p:txBody>
          <a:bodyPr/>
          <a:lstStyle/>
          <a:p>
            <a:fld id="{66872AF1-D46F-4E68-A84D-9CFAB70F907A}" type="datetime1">
              <a:rPr kumimoji="1" lang="ja-JP" altLang="en-US" smtClean="0"/>
              <a:t>2017/1/20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11" name="コンテンツ プレースホルダー 10"/>
          <p:cNvSpPr>
            <a:spLocks noGrp="1"/>
          </p:cNvSpPr>
          <p:nvPr>
            <p:ph sz="quarter" idx="2"/>
          </p:nvPr>
        </p:nvSpPr>
        <p:spPr>
          <a:xfrm>
            <a:off x="457200" y="2362200"/>
            <a:ext cx="3657600" cy="38862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3" name="コンテンツ プレースホルダー 12"/>
          <p:cNvSpPr>
            <a:spLocks noGrp="1"/>
          </p:cNvSpPr>
          <p:nvPr>
            <p:ph sz="quarter" idx="4"/>
          </p:nvPr>
        </p:nvSpPr>
        <p:spPr>
          <a:xfrm>
            <a:off x="4371975" y="2362200"/>
            <a:ext cx="3657600" cy="38862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2" name="テキスト プレースホルダー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ja-JP" altLang="en-US" smtClean="0"/>
              <a:t>マスター テキストの書式設定</a:t>
            </a:r>
          </a:p>
        </p:txBody>
      </p:sp>
      <p:sp>
        <p:nvSpPr>
          <p:cNvPr id="14" name="テキスト プレースホルダー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ja-JP" altLang="en-US" smtClean="0"/>
              <a:t>マスター テキストの書式設定</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6" name="日付プレースホルダー 5"/>
          <p:cNvSpPr>
            <a:spLocks noGrp="1"/>
          </p:cNvSpPr>
          <p:nvPr>
            <p:ph type="dt" sz="half" idx="10"/>
          </p:nvPr>
        </p:nvSpPr>
        <p:spPr/>
        <p:txBody>
          <a:bodyPr rtlCol="0"/>
          <a:lstStyle/>
          <a:p>
            <a:fld id="{1D52081E-15E3-49DF-B8E8-6E760E2EC9D3}" type="datetime1">
              <a:rPr kumimoji="1" lang="ja-JP" altLang="en-US" smtClean="0"/>
              <a:t>2017/1/20</a:t>
            </a:fld>
            <a:endParaRPr kumimoji="1" lang="ja-JP" altLang="en-US"/>
          </a:p>
        </p:txBody>
      </p:sp>
      <p:sp>
        <p:nvSpPr>
          <p:cNvPr id="7" name="スライド番号プレースホルダー 6"/>
          <p:cNvSpPr>
            <a:spLocks noGrp="1"/>
          </p:cNvSpPr>
          <p:nvPr>
            <p:ph type="sldNum" sz="quarter" idx="11"/>
          </p:nvPr>
        </p:nvSpPr>
        <p:spPr/>
        <p:txBody>
          <a:bodyPr rtlCol="0"/>
          <a:lstStyle/>
          <a:p>
            <a:fld id="{D2D8002D-B5B0-4BAC-B1F6-782DDCCE6D9C}" type="slidenum">
              <a:rPr kumimoji="1" lang="ja-JP" altLang="en-US" smtClean="0"/>
              <a:t>‹#›</a:t>
            </a:fld>
            <a:endParaRPr kumimoji="1" lang="ja-JP" altLang="en-US"/>
          </a:p>
        </p:txBody>
      </p:sp>
      <p:sp>
        <p:nvSpPr>
          <p:cNvPr id="8" name="フッター プレースホルダー 7"/>
          <p:cNvSpPr>
            <a:spLocks noGrp="1"/>
          </p:cNvSpPr>
          <p:nvPr>
            <p:ph type="ftr" sz="quarter" idx="12"/>
          </p:nvPr>
        </p:nvSpPr>
        <p:spPr/>
        <p:txBody>
          <a:bodyPr rtlCol="0"/>
          <a:lstStyle/>
          <a:p>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1E9A4FB-94D0-4FF7-8159-B97986B8B41C}" type="datetime1">
              <a:rPr kumimoji="1" lang="ja-JP" altLang="en-US" smtClean="0"/>
              <a:t>2017/1/20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bg>
      <p:bgRef idx="1001">
        <a:schemeClr val="bg1"/>
      </p:bgRef>
    </p:bg>
    <p:spTree>
      <p:nvGrpSpPr>
        <p:cNvPr id="1" name=""/>
        <p:cNvGrpSpPr/>
        <p:nvPr/>
      </p:nvGrpSpPr>
      <p:grpSpPr>
        <a:xfrm>
          <a:off x="0" y="0"/>
          <a:ext cx="0" cy="0"/>
          <a:chOff x="0" y="0"/>
          <a:chExt cx="0" cy="0"/>
        </a:xfrm>
      </p:grpSpPr>
      <p:sp>
        <p:nvSpPr>
          <p:cNvPr id="10" name="直線コネクタ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タイトル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8" name="直線コネクタ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直線コネクタ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直線コネクタ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正方形/長方形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直線コネクタ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円/楕円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コンテンツ プレースホルダー 17"/>
          <p:cNvSpPr>
            <a:spLocks noGrp="1"/>
          </p:cNvSpPr>
          <p:nvPr>
            <p:ph sz="quarter" idx="1"/>
          </p:nvPr>
        </p:nvSpPr>
        <p:spPr>
          <a:xfrm>
            <a:off x="304800" y="274320"/>
            <a:ext cx="5638800" cy="6327648"/>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21" name="日付プレースホルダー 20"/>
          <p:cNvSpPr>
            <a:spLocks noGrp="1"/>
          </p:cNvSpPr>
          <p:nvPr>
            <p:ph type="dt" sz="half" idx="14"/>
          </p:nvPr>
        </p:nvSpPr>
        <p:spPr/>
        <p:txBody>
          <a:bodyPr rtlCol="0"/>
          <a:lstStyle/>
          <a:p>
            <a:fld id="{92F9F98D-232A-49CB-AECC-C3938B8E80E7}" type="datetime1">
              <a:rPr kumimoji="1" lang="ja-JP" altLang="en-US" smtClean="0"/>
              <a:t>2017/1/20</a:t>
            </a:fld>
            <a:endParaRPr kumimoji="1" lang="ja-JP" altLang="en-US"/>
          </a:p>
        </p:txBody>
      </p:sp>
      <p:sp>
        <p:nvSpPr>
          <p:cNvPr id="22" name="スライド番号プレースホルダー 21"/>
          <p:cNvSpPr>
            <a:spLocks noGrp="1"/>
          </p:cNvSpPr>
          <p:nvPr>
            <p:ph type="sldNum" sz="quarter" idx="15"/>
          </p:nvPr>
        </p:nvSpPr>
        <p:spPr/>
        <p:txBody>
          <a:bodyPr rtlCol="0"/>
          <a:lstStyle/>
          <a:p>
            <a:fld id="{D2D8002D-B5B0-4BAC-B1F6-782DDCCE6D9C}" type="slidenum">
              <a:rPr kumimoji="1" lang="ja-JP" altLang="en-US" smtClean="0"/>
              <a:t>‹#›</a:t>
            </a:fld>
            <a:endParaRPr kumimoji="1" lang="ja-JP" altLang="en-US"/>
          </a:p>
        </p:txBody>
      </p:sp>
      <p:sp>
        <p:nvSpPr>
          <p:cNvPr id="23" name="フッター プレースホルダー 22"/>
          <p:cNvSpPr>
            <a:spLocks noGrp="1"/>
          </p:cNvSpPr>
          <p:nvPr>
            <p:ph type="ftr" sz="quarter" idx="16"/>
          </p:nvPr>
        </p:nvSpPr>
        <p:spPr/>
        <p:txBody>
          <a:bodyPr rtlCol="0"/>
          <a:lstStyle/>
          <a:p>
            <a:endParaRPr kumimoji="1" lang="ja-JP"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9" name="直線コネクタ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円/楕円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タイトル 1"/>
          <p:cNvSpPr>
            <a:spLocks noGrp="1"/>
          </p:cNvSpPr>
          <p:nvPr>
            <p:ph type="title"/>
          </p:nvPr>
        </p:nvSpPr>
        <p:spPr>
          <a:xfrm rot="5400000">
            <a:off x="3350133" y="3200400"/>
            <a:ext cx="6309360" cy="457200"/>
          </a:xfrm>
        </p:spPr>
        <p:txBody>
          <a:bodyPr anchor="b"/>
          <a:lstStyle>
            <a:lvl1pPr algn="l">
              <a:buNone/>
              <a:defRPr sz="2000" b="1"/>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ja-JP" altLang="en-US" smtClean="0"/>
              <a:t>アイコンをクリックして図を追加</a:t>
            </a:r>
            <a:endParaRPr kumimoji="0" lang="en-US" dirty="0"/>
          </a:p>
        </p:txBody>
      </p:sp>
      <p:sp>
        <p:nvSpPr>
          <p:cNvPr id="4" name="テキスト プレースホルダー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10" name="直線コネクタ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正方形/長方形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直線コネクタ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直線コネクタ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直線コネクタ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日付プレースホルダー 16"/>
          <p:cNvSpPr>
            <a:spLocks noGrp="1"/>
          </p:cNvSpPr>
          <p:nvPr>
            <p:ph type="dt" sz="half" idx="10"/>
          </p:nvPr>
        </p:nvSpPr>
        <p:spPr/>
        <p:txBody>
          <a:bodyPr rtlCol="0"/>
          <a:lstStyle/>
          <a:p>
            <a:fld id="{C047FF72-EC0F-4160-ADAE-524A006D0E04}" type="datetime1">
              <a:rPr kumimoji="1" lang="ja-JP" altLang="en-US" smtClean="0"/>
              <a:t>2017/1/20</a:t>
            </a:fld>
            <a:endParaRPr kumimoji="1" lang="ja-JP" altLang="en-US"/>
          </a:p>
        </p:txBody>
      </p:sp>
      <p:sp>
        <p:nvSpPr>
          <p:cNvPr id="18" name="スライド番号プレースホルダー 17"/>
          <p:cNvSpPr>
            <a:spLocks noGrp="1"/>
          </p:cNvSpPr>
          <p:nvPr>
            <p:ph type="sldNum" sz="quarter" idx="11"/>
          </p:nvPr>
        </p:nvSpPr>
        <p:spPr/>
        <p:txBody>
          <a:bodyPr rtlCol="0"/>
          <a:lstStyle/>
          <a:p>
            <a:fld id="{D2D8002D-B5B0-4BAC-B1F6-782DDCCE6D9C}" type="slidenum">
              <a:rPr kumimoji="1" lang="ja-JP" altLang="en-US" smtClean="0"/>
              <a:t>‹#›</a:t>
            </a:fld>
            <a:endParaRPr kumimoji="1" lang="ja-JP" altLang="en-US"/>
          </a:p>
        </p:txBody>
      </p:sp>
      <p:sp>
        <p:nvSpPr>
          <p:cNvPr id="21" name="フッター プレースホルダー 20"/>
          <p:cNvSpPr>
            <a:spLocks noGrp="1"/>
          </p:cNvSpPr>
          <p:nvPr>
            <p:ph type="ftr" sz="quarter" idx="12"/>
          </p:nvPr>
        </p:nvSpPr>
        <p:spPr/>
        <p:txBody>
          <a:bodyPr rtlCol="0"/>
          <a:lstStyle/>
          <a:p>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直線コネクタ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タイトル プレースホルダー 21"/>
          <p:cNvSpPr>
            <a:spLocks noGrp="1"/>
          </p:cNvSpPr>
          <p:nvPr>
            <p:ph type="title"/>
          </p:nvPr>
        </p:nvSpPr>
        <p:spPr>
          <a:xfrm>
            <a:off x="457200" y="274638"/>
            <a:ext cx="7467600" cy="1143000"/>
          </a:xfrm>
          <a:prstGeom prst="rect">
            <a:avLst/>
          </a:prstGeom>
        </p:spPr>
        <p:txBody>
          <a:bodyPr vert="horz" anchor="b">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4" name="日付プレースホルダー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C871EEE2-91D3-4B2A-9322-ABC7C4C5DAA3}" type="datetime1">
              <a:rPr kumimoji="1" lang="ja-JP" altLang="en-US" smtClean="0"/>
              <a:t>2017/1/20</a:t>
            </a:fld>
            <a:endParaRPr kumimoji="1" lang="ja-JP" altLang="en-US"/>
          </a:p>
        </p:txBody>
      </p:sp>
      <p:sp>
        <p:nvSpPr>
          <p:cNvPr id="3" name="フッター プレースホルダー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kumimoji="1" lang="ja-JP" altLang="en-US"/>
          </a:p>
        </p:txBody>
      </p:sp>
      <p:sp>
        <p:nvSpPr>
          <p:cNvPr id="7" name="直線コネクタ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直線コネクタ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正方形/長方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直線コネクタ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円/楕円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スライド番号プレースホルダー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1"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1"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1"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1"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1"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1"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1"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1"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1"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1" sz="1400" kern="1200" baseline="0">
          <a:solidFill>
            <a:schemeClr val="tx2"/>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1772816"/>
            <a:ext cx="7467600" cy="1143000"/>
          </a:xfrm>
        </p:spPr>
        <p:txBody>
          <a:bodyPr>
            <a:noAutofit/>
          </a:bodyPr>
          <a:lstStyle/>
          <a:p>
            <a:r>
              <a:rPr lang="ja-JP" altLang="en-US" sz="4000" dirty="0" smtClean="0"/>
              <a:t>マザーボード</a:t>
            </a:r>
            <a:r>
              <a:rPr lang="en-US" altLang="ja-JP" sz="4000" dirty="0" smtClean="0"/>
              <a:t/>
            </a:r>
            <a:br>
              <a:rPr lang="en-US" altLang="ja-JP" sz="4000" dirty="0" smtClean="0"/>
            </a:br>
            <a:r>
              <a:rPr lang="ja-JP" altLang="en-US" sz="4000" dirty="0" smtClean="0"/>
              <a:t>（</a:t>
            </a:r>
            <a:r>
              <a:rPr lang="en-US" altLang="ja-JP" sz="4000" dirty="0" smtClean="0"/>
              <a:t>PC</a:t>
            </a:r>
            <a:r>
              <a:rPr lang="ja-JP" altLang="en-US" sz="4000" dirty="0" smtClean="0"/>
              <a:t>コンポーネント熟知課題）</a:t>
            </a:r>
            <a:endParaRPr kumimoji="1" lang="ja-JP" altLang="en-US" sz="4000" dirty="0"/>
          </a:p>
        </p:txBody>
      </p:sp>
      <p:sp>
        <p:nvSpPr>
          <p:cNvPr id="3" name="コンテンツ プレースホルダー 2"/>
          <p:cNvSpPr>
            <a:spLocks noGrp="1"/>
          </p:cNvSpPr>
          <p:nvPr>
            <p:ph sz="quarter" idx="1"/>
          </p:nvPr>
        </p:nvSpPr>
        <p:spPr>
          <a:xfrm>
            <a:off x="395536" y="1984248"/>
            <a:ext cx="7467600" cy="4873752"/>
          </a:xfrm>
        </p:spPr>
        <p:txBody>
          <a:bodyPr/>
          <a:lstStyle/>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a:p>
          <a:p>
            <a:pPr marL="0" indent="0" algn="r">
              <a:buNone/>
            </a:pPr>
            <a:r>
              <a:rPr lang="ja-JP" altLang="en-US" dirty="0"/>
              <a:t>愛媛</a:t>
            </a:r>
            <a:r>
              <a:rPr lang="ja-JP" altLang="en-US" dirty="0" smtClean="0"/>
              <a:t>カンパニー </a:t>
            </a:r>
            <a:endParaRPr lang="en-US" altLang="ja-JP" dirty="0" smtClean="0"/>
          </a:p>
          <a:p>
            <a:pPr marL="0" indent="0" algn="r">
              <a:buNone/>
            </a:pPr>
            <a:r>
              <a:rPr lang="en-US" altLang="ja-JP" dirty="0" smtClean="0"/>
              <a:t>1</a:t>
            </a:r>
            <a:r>
              <a:rPr kumimoji="1" lang="ja-JP" altLang="en-US" dirty="0" smtClean="0"/>
              <a:t>月</a:t>
            </a:r>
            <a:r>
              <a:rPr kumimoji="1" lang="en-US" altLang="ja-JP" dirty="0" smtClean="0"/>
              <a:t>20</a:t>
            </a:r>
            <a:r>
              <a:rPr kumimoji="1" lang="ja-JP" altLang="en-US" dirty="0" smtClean="0"/>
              <a:t>日</a:t>
            </a:r>
            <a:endParaRPr kumimoji="1" lang="en-US" altLang="ja-JP" dirty="0" smtClean="0"/>
          </a:p>
          <a:p>
            <a:pPr marL="0" indent="0" algn="r">
              <a:buNone/>
            </a:pPr>
            <a:r>
              <a:rPr lang="ja-JP" altLang="en-US" dirty="0" smtClean="0"/>
              <a:t>牧 健斗</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a:t>
            </a:fld>
            <a:endParaRPr kumimoji="1" lang="ja-JP" altLang="en-US"/>
          </a:p>
        </p:txBody>
      </p:sp>
    </p:spTree>
    <p:extLst>
      <p:ext uri="{BB962C8B-B14F-4D97-AF65-F5344CB8AC3E}">
        <p14:creationId xmlns:p14="http://schemas.microsoft.com/office/powerpoint/2010/main" val="593759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歴史</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10</a:t>
            </a:fld>
            <a:endParaRPr kumimoji="1" lang="ja-JP" altLang="en-US"/>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55576" y="2132856"/>
            <a:ext cx="7467600" cy="2962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187624" y="5126922"/>
            <a:ext cx="1944216" cy="369332"/>
          </a:xfrm>
          <a:prstGeom prst="rect">
            <a:avLst/>
          </a:prstGeom>
          <a:noFill/>
        </p:spPr>
        <p:txBody>
          <a:bodyPr wrap="square" rtlCol="0">
            <a:spAutoFit/>
          </a:bodyPr>
          <a:lstStyle/>
          <a:p>
            <a:r>
              <a:rPr lang="en-US" altLang="ja-JP" dirty="0"/>
              <a:t>IBM 1983</a:t>
            </a:r>
            <a:r>
              <a:rPr lang="ja-JP" altLang="en-US" dirty="0"/>
              <a:t>年</a:t>
            </a:r>
            <a:endParaRPr kumimoji="1" lang="ja-JP" altLang="en-US" dirty="0"/>
          </a:p>
        </p:txBody>
      </p:sp>
      <p:sp>
        <p:nvSpPr>
          <p:cNvPr id="9" name="テキスト ボックス 8"/>
          <p:cNvSpPr txBox="1"/>
          <p:nvPr/>
        </p:nvSpPr>
        <p:spPr>
          <a:xfrm>
            <a:off x="7020272" y="5113636"/>
            <a:ext cx="1944216" cy="369332"/>
          </a:xfrm>
          <a:prstGeom prst="rect">
            <a:avLst/>
          </a:prstGeom>
          <a:noFill/>
        </p:spPr>
        <p:txBody>
          <a:bodyPr wrap="square" rtlCol="0">
            <a:spAutoFit/>
          </a:bodyPr>
          <a:lstStyle/>
          <a:p>
            <a:r>
              <a:rPr lang="en-US" altLang="ja-JP" dirty="0"/>
              <a:t>VIA 2007</a:t>
            </a:r>
            <a:r>
              <a:rPr lang="ja-JP" altLang="en-US" dirty="0"/>
              <a:t>年</a:t>
            </a:r>
            <a:endParaRPr kumimoji="1" lang="ja-JP" altLang="en-US" dirty="0"/>
          </a:p>
        </p:txBody>
      </p:sp>
      <p:sp>
        <p:nvSpPr>
          <p:cNvPr id="6" name="右矢印 5"/>
          <p:cNvSpPr/>
          <p:nvPr/>
        </p:nvSpPr>
        <p:spPr>
          <a:xfrm>
            <a:off x="3107577" y="5180682"/>
            <a:ext cx="3744416" cy="2352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825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目次</a:t>
            </a:r>
            <a:endParaRPr kumimoji="1" lang="ja-JP" altLang="en-US" dirty="0"/>
          </a:p>
        </p:txBody>
      </p:sp>
      <p:sp>
        <p:nvSpPr>
          <p:cNvPr id="3" name="コンテンツ プレースホルダー 2"/>
          <p:cNvSpPr>
            <a:spLocks noGrp="1"/>
          </p:cNvSpPr>
          <p:nvPr>
            <p:ph sz="quarter" idx="1"/>
          </p:nvPr>
        </p:nvSpPr>
        <p:spPr/>
        <p:txBody>
          <a:bodyPr/>
          <a:lstStyle/>
          <a:p>
            <a:r>
              <a:rPr kumimoji="1" lang="ja-JP" altLang="en-US" dirty="0" smtClean="0"/>
              <a:t>基本用語</a:t>
            </a:r>
            <a:endParaRPr kumimoji="1" lang="en-US" altLang="ja-JP" dirty="0" smtClean="0"/>
          </a:p>
          <a:p>
            <a:endParaRPr kumimoji="1" lang="en-US" altLang="ja-JP" dirty="0" smtClean="0"/>
          </a:p>
          <a:p>
            <a:r>
              <a:rPr lang="ja-JP" altLang="en-US" dirty="0" smtClean="0"/>
              <a:t>歴史</a:t>
            </a:r>
            <a:endParaRPr lang="en-US" altLang="ja-JP" dirty="0" smtClean="0"/>
          </a:p>
          <a:p>
            <a:endParaRPr lang="en-US" altLang="ja-JP" dirty="0" smtClean="0"/>
          </a:p>
          <a:p>
            <a:r>
              <a:rPr kumimoji="1" lang="ja-JP" altLang="en-US" dirty="0" smtClean="0">
                <a:solidFill>
                  <a:srgbClr val="FF0000"/>
                </a:solidFill>
              </a:rPr>
              <a:t>デザイン</a:t>
            </a:r>
            <a:endParaRPr kumimoji="1" lang="en-US" altLang="ja-JP" dirty="0" smtClean="0">
              <a:solidFill>
                <a:srgbClr val="FF0000"/>
              </a:solidFill>
            </a:endParaRPr>
          </a:p>
          <a:p>
            <a:endParaRPr kumimoji="1" lang="en-US" altLang="ja-JP" dirty="0" smtClean="0"/>
          </a:p>
          <a:p>
            <a:r>
              <a:rPr lang="ja-JP" altLang="en-US" dirty="0"/>
              <a:t>ブートストラップ・</a:t>
            </a:r>
            <a:r>
              <a:rPr lang="en-US" altLang="ja-JP" dirty="0"/>
              <a:t>IO</a:t>
            </a:r>
            <a:r>
              <a:rPr lang="ja-JP" altLang="en-US" dirty="0" smtClean="0"/>
              <a:t>システム</a:t>
            </a:r>
            <a:endParaRPr lang="en-US" altLang="ja-JP" dirty="0" smtClean="0"/>
          </a:p>
          <a:p>
            <a:endParaRPr lang="en-US" altLang="ja-JP" dirty="0" smtClean="0"/>
          </a:p>
          <a:p>
            <a:r>
              <a:rPr lang="ja-JP" altLang="en-US" dirty="0"/>
              <a:t>ネットワークカード（</a:t>
            </a:r>
            <a:r>
              <a:rPr lang="en-US" altLang="ja-JP" dirty="0"/>
              <a:t>Network Card, NIC)</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11</a:t>
            </a:fld>
            <a:endParaRPr kumimoji="1" lang="ja-JP" altLang="en-US"/>
          </a:p>
        </p:txBody>
      </p:sp>
    </p:spTree>
    <p:extLst>
      <p:ext uri="{BB962C8B-B14F-4D97-AF65-F5344CB8AC3E}">
        <p14:creationId xmlns:p14="http://schemas.microsoft.com/office/powerpoint/2010/main" val="3270206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デザイン（押さえておきたいポイント）</a:t>
            </a:r>
            <a:endParaRPr kumimoji="1" lang="ja-JP" altLang="en-US" dirty="0"/>
          </a:p>
        </p:txBody>
      </p:sp>
      <p:sp>
        <p:nvSpPr>
          <p:cNvPr id="3" name="コンテンツ プレースホルダー 2"/>
          <p:cNvSpPr>
            <a:spLocks noGrp="1"/>
          </p:cNvSpPr>
          <p:nvPr>
            <p:ph sz="quarter" idx="1"/>
          </p:nvPr>
        </p:nvSpPr>
        <p:spPr/>
        <p:txBody>
          <a:bodyPr>
            <a:normAutofit fontScale="62500" lnSpcReduction="20000"/>
          </a:bodyPr>
          <a:lstStyle/>
          <a:p>
            <a:r>
              <a:rPr lang="ja-JP" altLang="en-US" dirty="0" smtClean="0"/>
              <a:t>マイクロプロセッサ</a:t>
            </a:r>
            <a:r>
              <a:rPr lang="ja-JP" altLang="en-US" dirty="0"/>
              <a:t>☆</a:t>
            </a:r>
          </a:p>
          <a:p>
            <a:r>
              <a:rPr lang="en-US" altLang="ja-JP" dirty="0"/>
              <a:t>CPU</a:t>
            </a:r>
            <a:r>
              <a:rPr lang="ja-JP" altLang="en-US" dirty="0"/>
              <a:t>ソケット</a:t>
            </a:r>
            <a:r>
              <a:rPr lang="ja-JP" altLang="en-US" dirty="0" smtClean="0"/>
              <a:t>☆</a:t>
            </a:r>
          </a:p>
          <a:p>
            <a:r>
              <a:rPr lang="en-US" altLang="ja-JP" dirty="0" smtClean="0"/>
              <a:t>DIMM</a:t>
            </a:r>
            <a:r>
              <a:rPr lang="en-US" altLang="ja-JP" dirty="0"/>
              <a:t>☆</a:t>
            </a:r>
          </a:p>
          <a:p>
            <a:r>
              <a:rPr lang="ja-JP" altLang="en-US" dirty="0" smtClean="0"/>
              <a:t>ダイナミック</a:t>
            </a:r>
            <a:r>
              <a:rPr lang="ja-JP" altLang="en-US" dirty="0"/>
              <a:t>・ランダム・アクセス・メモリ（</a:t>
            </a:r>
            <a:r>
              <a:rPr lang="en-US" altLang="ja-JP" dirty="0"/>
              <a:t>DRAM</a:t>
            </a:r>
            <a:r>
              <a:rPr lang="ja-JP" altLang="en-US" dirty="0"/>
              <a:t>）☆</a:t>
            </a:r>
          </a:p>
          <a:p>
            <a:r>
              <a:rPr lang="ja-JP" altLang="en-US"/>
              <a:t>チップセット</a:t>
            </a:r>
            <a:r>
              <a:rPr lang="ja-JP" altLang="en-US" smtClean="0"/>
              <a:t>☆</a:t>
            </a:r>
            <a:endParaRPr lang="en-US" altLang="ja-JP" smtClean="0"/>
          </a:p>
          <a:p>
            <a:pPr marL="365760" lvl="1" indent="0">
              <a:buNone/>
            </a:pPr>
            <a:r>
              <a:rPr lang="en-US" altLang="ja-JP" smtClean="0"/>
              <a:t>-</a:t>
            </a:r>
            <a:r>
              <a:rPr lang="ja-JP" altLang="en-US"/>
              <a:t>ノースブリッジ </a:t>
            </a:r>
            <a:r>
              <a:rPr lang="en-US" altLang="ja-JP"/>
              <a:t>(Northbridge) ☆</a:t>
            </a:r>
          </a:p>
          <a:p>
            <a:pPr marL="365760" lvl="1" indent="0">
              <a:buNone/>
            </a:pPr>
            <a:r>
              <a:rPr lang="en-US" altLang="ja-JP" smtClean="0"/>
              <a:t>-</a:t>
            </a:r>
            <a:r>
              <a:rPr lang="ja-JP" altLang="en-US" smtClean="0"/>
              <a:t>サウスブリッジ </a:t>
            </a:r>
            <a:r>
              <a:rPr lang="en-US" altLang="ja-JP"/>
              <a:t>(Southbridge)</a:t>
            </a:r>
            <a:r>
              <a:rPr lang="en-US" altLang="ja-JP" smtClean="0"/>
              <a:t>☆</a:t>
            </a:r>
            <a:endParaRPr lang="ja-JP" altLang="en-US" dirty="0"/>
          </a:p>
          <a:p>
            <a:r>
              <a:rPr lang="ja-JP" altLang="en-US" dirty="0"/>
              <a:t>フロントサイドバス </a:t>
            </a:r>
            <a:r>
              <a:rPr lang="en-US" altLang="ja-JP" dirty="0"/>
              <a:t>(Front Side Bus , FSB)☆</a:t>
            </a:r>
          </a:p>
          <a:p>
            <a:r>
              <a:rPr lang="ja-JP" altLang="en-US" dirty="0" smtClean="0"/>
              <a:t>拡張</a:t>
            </a:r>
            <a:r>
              <a:rPr lang="ja-JP" altLang="en-US" dirty="0"/>
              <a:t>カード☆</a:t>
            </a:r>
          </a:p>
          <a:p>
            <a:r>
              <a:rPr lang="ja-JP" altLang="en-US" dirty="0" smtClean="0"/>
              <a:t>ビデオカード</a:t>
            </a:r>
            <a:r>
              <a:rPr lang="ja-JP" altLang="en-US" dirty="0"/>
              <a:t>☆</a:t>
            </a:r>
          </a:p>
          <a:p>
            <a:r>
              <a:rPr lang="ja-JP" altLang="en-US" dirty="0"/>
              <a:t>熱設計電力（</a:t>
            </a:r>
            <a:r>
              <a:rPr lang="en-US" altLang="ja-JP" dirty="0"/>
              <a:t>TDP</a:t>
            </a:r>
            <a:r>
              <a:rPr lang="ja-JP" altLang="en-US" dirty="0"/>
              <a:t>）☆</a:t>
            </a:r>
          </a:p>
          <a:p>
            <a:r>
              <a:rPr lang="ja-JP" altLang="en-US" dirty="0"/>
              <a:t>ヒートシンク☆</a:t>
            </a:r>
          </a:p>
          <a:p>
            <a:r>
              <a:rPr lang="ja-JP" altLang="en-US" dirty="0"/>
              <a:t>周辺機器☆</a:t>
            </a:r>
          </a:p>
          <a:p>
            <a:pPr lvl="1"/>
            <a:r>
              <a:rPr lang="ja-JP" altLang="en-US" dirty="0"/>
              <a:t>サウンドカード☆</a:t>
            </a:r>
          </a:p>
          <a:p>
            <a:pPr lvl="1"/>
            <a:r>
              <a:rPr lang="en-US" altLang="ja-JP" dirty="0"/>
              <a:t>USB☆</a:t>
            </a:r>
          </a:p>
          <a:p>
            <a:pPr lvl="1"/>
            <a:r>
              <a:rPr lang="en-US" altLang="ja-JP" dirty="0"/>
              <a:t>IrDA</a:t>
            </a:r>
            <a:r>
              <a:rPr lang="ja-JP" altLang="en-US" dirty="0"/>
              <a:t>（アイアールディーエイ、</a:t>
            </a:r>
            <a:r>
              <a:rPr lang="en-US" altLang="ja-JP" dirty="0"/>
              <a:t>Infrared Data Association</a:t>
            </a:r>
            <a:r>
              <a:rPr lang="ja-JP" altLang="en-US" dirty="0"/>
              <a:t>）☆</a:t>
            </a:r>
          </a:p>
          <a:p>
            <a:r>
              <a:rPr lang="ja-JP" altLang="en-US" dirty="0"/>
              <a:t>カードスロット☆</a:t>
            </a:r>
          </a:p>
          <a:p>
            <a:pPr lvl="1"/>
            <a:r>
              <a:rPr lang="en-US" altLang="ja-JP" dirty="0"/>
              <a:t>PCI Express</a:t>
            </a:r>
            <a:r>
              <a:rPr lang="ja-JP" altLang="en-US" dirty="0"/>
              <a:t>（ピーシーアイエクスプレス）☆</a:t>
            </a:r>
          </a:p>
          <a:p>
            <a:r>
              <a:rPr lang="en-US" altLang="ja-JP" dirty="0" smtClean="0"/>
              <a:t>CPU</a:t>
            </a:r>
            <a:r>
              <a:rPr lang="ja-JP" altLang="en-US" dirty="0"/>
              <a:t>の冷却装置☆</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12</a:t>
            </a:fld>
            <a:endParaRPr kumimoji="1" lang="ja-JP" altLang="en-US"/>
          </a:p>
        </p:txBody>
      </p:sp>
    </p:spTree>
    <p:extLst>
      <p:ext uri="{BB962C8B-B14F-4D97-AF65-F5344CB8AC3E}">
        <p14:creationId xmlns:p14="http://schemas.microsoft.com/office/powerpoint/2010/main" val="19334567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デザイン</a:t>
            </a:r>
            <a:endParaRPr kumimoji="1" lang="ja-JP" altLang="en-US" dirty="0"/>
          </a:p>
        </p:txBody>
      </p:sp>
      <p:sp>
        <p:nvSpPr>
          <p:cNvPr id="3" name="スライド番号プレースホルダー 2"/>
          <p:cNvSpPr>
            <a:spLocks noGrp="1"/>
          </p:cNvSpPr>
          <p:nvPr>
            <p:ph type="sldNum" sz="quarter" idx="15"/>
          </p:nvPr>
        </p:nvSpPr>
        <p:spPr/>
        <p:txBody>
          <a:bodyPr/>
          <a:lstStyle/>
          <a:p>
            <a:fld id="{D2D8002D-B5B0-4BAC-B1F6-782DDCCE6D9C}" type="slidenum">
              <a:rPr kumimoji="1" lang="ja-JP" altLang="en-US" smtClean="0"/>
              <a:t>13</a:t>
            </a:fld>
            <a:endParaRPr kumimoji="1" lang="ja-JP" altLang="en-US"/>
          </a:p>
        </p:txBody>
      </p:sp>
      <p:sp>
        <p:nvSpPr>
          <p:cNvPr id="6" name="コンテンツ プレースホルダー 5"/>
          <p:cNvSpPr>
            <a:spLocks noGrp="1"/>
          </p:cNvSpPr>
          <p:nvPr>
            <p:ph sz="quarter" idx="1"/>
          </p:nvPr>
        </p:nvSpPr>
        <p:spPr/>
        <p:txBody>
          <a:bodyPr/>
          <a:lstStyle/>
          <a:p>
            <a:endParaRPr kumimoji="1" lang="ja-JP"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501126"/>
            <a:ext cx="6624736" cy="469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5104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CPU</a:t>
            </a:r>
            <a:r>
              <a:rPr lang="ja-JP" altLang="en-US" dirty="0"/>
              <a:t>ソケット</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 </a:t>
            </a:r>
            <a:r>
              <a:rPr lang="en-US" altLang="ja-JP" dirty="0"/>
              <a:t>CPU</a:t>
            </a:r>
            <a:r>
              <a:rPr lang="ja-JP" altLang="en-US" dirty="0"/>
              <a:t>ソケットというのはマザーボードの</a:t>
            </a:r>
            <a:r>
              <a:rPr lang="en-US" altLang="ja-JP" dirty="0"/>
              <a:t>CPU</a:t>
            </a:r>
            <a:r>
              <a:rPr lang="ja-JP" altLang="en-US" dirty="0"/>
              <a:t>取り付け部分にある部品の</a:t>
            </a:r>
            <a:r>
              <a:rPr lang="ja-JP" altLang="en-US" dirty="0" smtClean="0"/>
              <a:t>こと</a:t>
            </a:r>
            <a:endParaRPr lang="en-US" altLang="ja-JP" dirty="0" smtClean="0"/>
          </a:p>
          <a:p>
            <a:endParaRPr lang="en-US" altLang="ja-JP" dirty="0" smtClean="0"/>
          </a:p>
          <a:p>
            <a:r>
              <a:rPr lang="en-US" altLang="ja-JP" dirty="0"/>
              <a:t>CPU</a:t>
            </a:r>
            <a:r>
              <a:rPr lang="ja-JP" altLang="en-US" dirty="0"/>
              <a:t>ソケット</a:t>
            </a:r>
            <a:r>
              <a:rPr lang="ja-JP" altLang="en-US" dirty="0" smtClean="0"/>
              <a:t>に</a:t>
            </a:r>
            <a:r>
              <a:rPr lang="en-US" altLang="ja-JP" dirty="0"/>
              <a:t>CPU </a:t>
            </a:r>
            <a:r>
              <a:rPr lang="ja-JP" altLang="en-US" dirty="0" smtClean="0"/>
              <a:t>（マイクロプロセッサ）</a:t>
            </a:r>
            <a:r>
              <a:rPr lang="ja-JP" altLang="en-US" dirty="0"/>
              <a:t>を取り付ける</a:t>
            </a:r>
          </a:p>
          <a:p>
            <a:endParaRPr lang="en-US" altLang="ja-JP" dirty="0" smtClean="0"/>
          </a:p>
          <a:p>
            <a:endParaRPr kumimoji="1" lang="en-US" altLang="ja-JP"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14</a:t>
            </a:fld>
            <a:endParaRPr kumimoji="1" lang="ja-JP"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614" y="3501008"/>
            <a:ext cx="268605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0510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a:t>CPU</a:t>
            </a:r>
            <a:r>
              <a:rPr lang="ja-JP" altLang="en-US" dirty="0" smtClean="0"/>
              <a:t>ソケット ：</a:t>
            </a:r>
            <a:r>
              <a:rPr lang="en-US" altLang="ja-JP" dirty="0" smtClean="0"/>
              <a:t>CPU</a:t>
            </a:r>
            <a:r>
              <a:rPr lang="ja-JP" altLang="en-US" dirty="0"/>
              <a:t>取り付け部分にある</a:t>
            </a:r>
            <a:r>
              <a:rPr lang="ja-JP" altLang="en-US" dirty="0" smtClean="0"/>
              <a:t>部品</a:t>
            </a:r>
            <a:endParaRPr lang="en-US" altLang="ja-JP" dirty="0" smtClean="0"/>
          </a:p>
          <a:p>
            <a:endParaRPr kumimoji="1" lang="en-US" altLang="ja-JP" dirty="0"/>
          </a:p>
          <a:p>
            <a:r>
              <a:rPr lang="ja-JP" altLang="en-US" dirty="0" smtClean="0"/>
              <a:t>マイクロプロセッサ </a:t>
            </a:r>
            <a:r>
              <a:rPr lang="ja-JP" altLang="en-US" dirty="0"/>
              <a:t>：</a:t>
            </a:r>
            <a:r>
              <a:rPr lang="en-US" altLang="ja-JP" dirty="0" smtClean="0"/>
              <a:t> CPU</a:t>
            </a:r>
            <a:r>
              <a:rPr lang="ja-JP" altLang="en-US" dirty="0" smtClean="0"/>
              <a:t>のこと</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15</a:t>
            </a:fld>
            <a:endParaRPr kumimoji="1" lang="ja-JP" altLang="en-US"/>
          </a:p>
        </p:txBody>
      </p:sp>
    </p:spTree>
    <p:extLst>
      <p:ext uri="{BB962C8B-B14F-4D97-AF65-F5344CB8AC3E}">
        <p14:creationId xmlns:p14="http://schemas.microsoft.com/office/powerpoint/2010/main" val="2860919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メモリスロット</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16</a:t>
            </a:fld>
            <a:endParaRPr kumimoji="1" lang="ja-JP" altLang="en-US"/>
          </a:p>
        </p:txBody>
      </p:sp>
      <p:sp>
        <p:nvSpPr>
          <p:cNvPr id="5" name="コンテンツ プレースホルダー 4"/>
          <p:cNvSpPr>
            <a:spLocks noGrp="1"/>
          </p:cNvSpPr>
          <p:nvPr>
            <p:ph sz="quarter" idx="1"/>
          </p:nvPr>
        </p:nvSpPr>
        <p:spPr/>
        <p:txBody>
          <a:bodyPr/>
          <a:lstStyle/>
          <a:p>
            <a:r>
              <a:rPr kumimoji="1" lang="en-US" altLang="ja-JP" dirty="0" smtClean="0"/>
              <a:t>DIMM</a:t>
            </a:r>
          </a:p>
          <a:p>
            <a:r>
              <a:rPr lang="en-US" altLang="ja-JP" dirty="0"/>
              <a:t>DRAM</a:t>
            </a:r>
            <a:endParaRPr lang="en-US" altLang="ja-JP" dirty="0" smtClean="0"/>
          </a:p>
          <a:p>
            <a:endParaRPr kumimoji="1" lang="en-US" altLang="ja-JP" dirty="0" smtClean="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768729"/>
            <a:ext cx="4536504" cy="3361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47695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DIMM</a:t>
            </a:r>
            <a:br>
              <a:rPr lang="en-US" altLang="ja-JP" dirty="0" smtClean="0"/>
            </a:br>
            <a:r>
              <a:rPr lang="ja-JP" altLang="en-US" dirty="0" smtClean="0"/>
              <a:t>（</a:t>
            </a:r>
            <a:r>
              <a:rPr lang="en-US" altLang="ja-JP" dirty="0"/>
              <a:t>Dual Inline Memory </a:t>
            </a:r>
            <a:r>
              <a:rPr lang="en-US" altLang="ja-JP" dirty="0" smtClean="0"/>
              <a:t>Module</a:t>
            </a:r>
            <a:r>
              <a:rPr lang="ja-JP" altLang="en-US" dirty="0" smtClean="0"/>
              <a:t>）</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smtClean="0"/>
              <a:t>DIMM</a:t>
            </a:r>
          </a:p>
          <a:p>
            <a:pPr marL="0" indent="0">
              <a:buNone/>
            </a:pPr>
            <a:r>
              <a:rPr lang="ja-JP" altLang="en-US" dirty="0"/>
              <a:t>　コンピュータの主記憶として利用</a:t>
            </a:r>
            <a:r>
              <a:rPr lang="ja-JP" altLang="en-US" dirty="0" smtClean="0"/>
              <a:t>され、</a:t>
            </a:r>
            <a:endParaRPr lang="en-US" altLang="ja-JP" dirty="0"/>
          </a:p>
          <a:p>
            <a:pPr marL="0" indent="0">
              <a:buNone/>
            </a:pPr>
            <a:r>
              <a:rPr lang="ja-JP" altLang="en-US" dirty="0" smtClean="0"/>
              <a:t>　データ</a:t>
            </a:r>
            <a:r>
              <a:rPr lang="ja-JP" altLang="en-US" dirty="0"/>
              <a:t>の保存場所である</a:t>
            </a:r>
            <a:r>
              <a:rPr lang="en-US" altLang="ja-JP" dirty="0"/>
              <a:t>HDD(</a:t>
            </a:r>
            <a:r>
              <a:rPr lang="ja-JP" altLang="en-US" dirty="0"/>
              <a:t>ハードディスク</a:t>
            </a:r>
            <a:r>
              <a:rPr lang="en-US" altLang="ja-JP" dirty="0"/>
              <a:t>)</a:t>
            </a:r>
            <a:r>
              <a:rPr lang="ja-JP" altLang="en-US" dirty="0"/>
              <a:t>から</a:t>
            </a:r>
            <a:r>
              <a:rPr lang="ja-JP" altLang="en-US" dirty="0" smtClean="0"/>
              <a:t>、</a:t>
            </a:r>
            <a:endParaRPr lang="en-US" altLang="ja-JP" dirty="0" smtClean="0"/>
          </a:p>
          <a:p>
            <a:pPr marL="0" indent="0">
              <a:buNone/>
            </a:pPr>
            <a:r>
              <a:rPr lang="ja-JP" altLang="en-US" dirty="0"/>
              <a:t>　</a:t>
            </a:r>
            <a:r>
              <a:rPr lang="ja-JP" altLang="en-US" dirty="0" smtClean="0"/>
              <a:t>データ</a:t>
            </a:r>
            <a:r>
              <a:rPr lang="ja-JP" altLang="en-US" dirty="0"/>
              <a:t>を処理する</a:t>
            </a:r>
            <a:r>
              <a:rPr lang="en-US" altLang="ja-JP" dirty="0"/>
              <a:t>CPU</a:t>
            </a:r>
            <a:r>
              <a:rPr lang="ja-JP" altLang="en-US" dirty="0"/>
              <a:t>に渡すデータを置いておく</a:t>
            </a:r>
            <a:r>
              <a:rPr lang="ja-JP" altLang="en-US" dirty="0" smtClean="0"/>
              <a:t>ため</a:t>
            </a:r>
            <a:endParaRPr lang="en-US" altLang="ja-JP" dirty="0" smtClean="0"/>
          </a:p>
          <a:p>
            <a:pPr marL="0" indent="0">
              <a:buNone/>
            </a:pPr>
            <a:r>
              <a:rPr lang="ja-JP" altLang="en-US" dirty="0"/>
              <a:t>　</a:t>
            </a:r>
            <a:r>
              <a:rPr lang="ja-JP" altLang="en-US" dirty="0" smtClean="0"/>
              <a:t>の部品。メモリー</a:t>
            </a:r>
            <a:r>
              <a:rPr lang="ja-JP" altLang="en-US" dirty="0"/>
              <a:t>を増やすことでパソコンの処理が</a:t>
            </a:r>
            <a:r>
              <a:rPr lang="ja-JP" altLang="en-US" dirty="0" smtClean="0"/>
              <a:t>効率</a:t>
            </a:r>
            <a:endParaRPr lang="en-US" altLang="ja-JP" dirty="0" smtClean="0"/>
          </a:p>
          <a:p>
            <a:pPr marL="0" indent="0">
              <a:buNone/>
            </a:pPr>
            <a:r>
              <a:rPr lang="ja-JP" altLang="en-US" dirty="0"/>
              <a:t>　</a:t>
            </a:r>
            <a:r>
              <a:rPr lang="ja-JP" altLang="en-US" dirty="0" smtClean="0"/>
              <a:t>化される</a:t>
            </a:r>
            <a:endParaRPr lang="en-US" altLang="ja-JP" dirty="0" smtClean="0"/>
          </a:p>
          <a:p>
            <a:pPr marL="0" indent="0">
              <a:buNone/>
            </a:pPr>
            <a:endParaRPr kumimoji="1" lang="en-US" altLang="ja-JP" dirty="0"/>
          </a:p>
          <a:p>
            <a:pPr marL="0" indent="0">
              <a:buNone/>
            </a:pPr>
            <a:endParaRPr lang="en-US" altLang="ja-JP" dirty="0" smtClean="0"/>
          </a:p>
          <a:p>
            <a:pPr marL="0" indent="0">
              <a:buNone/>
            </a:pPr>
            <a:r>
              <a:rPr lang="en-US" altLang="ja-JP" dirty="0" smtClean="0"/>
              <a:t>	</a:t>
            </a:r>
            <a:endParaRPr kumimoji="1" lang="ja-JP" altLang="en-US"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149080"/>
            <a:ext cx="4697217" cy="213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17</a:t>
            </a:fld>
            <a:endParaRPr kumimoji="1" lang="ja-JP" altLang="en-US"/>
          </a:p>
        </p:txBody>
      </p:sp>
    </p:spTree>
    <p:extLst>
      <p:ext uri="{BB962C8B-B14F-4D97-AF65-F5344CB8AC3E}">
        <p14:creationId xmlns:p14="http://schemas.microsoft.com/office/powerpoint/2010/main" val="4189473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DRAM</a:t>
            </a:r>
            <a:br>
              <a:rPr lang="en-US" altLang="ja-JP" dirty="0" smtClean="0"/>
            </a:br>
            <a:r>
              <a:rPr lang="ja-JP" altLang="en-US" sz="3100" dirty="0" smtClean="0"/>
              <a:t>（</a:t>
            </a:r>
            <a:r>
              <a:rPr lang="ja-JP" altLang="en-US" sz="3100" dirty="0"/>
              <a:t>ダイナミック・ランダム・アクセス・メモリ）</a:t>
            </a:r>
            <a:endParaRPr kumimoji="1" lang="ja-JP" altLang="en-US" sz="3100" dirty="0"/>
          </a:p>
        </p:txBody>
      </p:sp>
      <p:sp>
        <p:nvSpPr>
          <p:cNvPr id="3" name="コンテンツ プレースホルダー 2"/>
          <p:cNvSpPr>
            <a:spLocks noGrp="1"/>
          </p:cNvSpPr>
          <p:nvPr>
            <p:ph sz="quarter" idx="1"/>
          </p:nvPr>
        </p:nvSpPr>
        <p:spPr/>
        <p:txBody>
          <a:bodyPr/>
          <a:lstStyle/>
          <a:p>
            <a:r>
              <a:rPr lang="ja-JP" altLang="en-US" dirty="0"/>
              <a:t>半導体記憶素子（</a:t>
            </a:r>
            <a:r>
              <a:rPr lang="en-US" altLang="ja-JP" dirty="0"/>
              <a:t>RAM</a:t>
            </a:r>
            <a:r>
              <a:rPr lang="ja-JP" altLang="en-US" dirty="0"/>
              <a:t>）の一つである</a:t>
            </a:r>
            <a:r>
              <a:rPr lang="ja-JP" altLang="en-US" dirty="0" smtClean="0"/>
              <a:t>。他に</a:t>
            </a:r>
            <a:r>
              <a:rPr lang="en-US" altLang="ja-JP" dirty="0" smtClean="0"/>
              <a:t>SRAM</a:t>
            </a:r>
            <a:r>
              <a:rPr lang="ja-JP" altLang="en-US" dirty="0" smtClean="0"/>
              <a:t>がある</a:t>
            </a:r>
            <a:endParaRPr lang="en-US" altLang="ja-JP" dirty="0" smtClean="0"/>
          </a:p>
          <a:p>
            <a:r>
              <a:rPr lang="ja-JP" altLang="en-US" dirty="0" smtClean="0"/>
              <a:t>読み書き</a:t>
            </a:r>
            <a:r>
              <a:rPr lang="ja-JP" altLang="en-US" dirty="0"/>
              <a:t>が自由に行なえる</a:t>
            </a:r>
            <a:r>
              <a:rPr lang="en-US" altLang="ja-JP" dirty="0"/>
              <a:t>RAM</a:t>
            </a:r>
            <a:r>
              <a:rPr lang="ja-JP" altLang="en-US" dirty="0"/>
              <a:t>の</a:t>
            </a:r>
            <a:r>
              <a:rPr lang="ja-JP" altLang="en-US" dirty="0" smtClean="0"/>
              <a:t>一種</a:t>
            </a:r>
            <a:endParaRPr lang="en-US" altLang="ja-JP" dirty="0" smtClean="0"/>
          </a:p>
          <a:p>
            <a:r>
              <a:rPr lang="ja-JP" altLang="en-US" dirty="0"/>
              <a:t>コンピュータの電源を落とすと記憶内容は消去</a:t>
            </a:r>
            <a:r>
              <a:rPr lang="ja-JP" altLang="en-US" dirty="0" smtClean="0"/>
              <a:t>される</a:t>
            </a:r>
            <a:endParaRPr lang="en-US" altLang="ja-JP" dirty="0" smtClean="0"/>
          </a:p>
          <a:p>
            <a:endParaRPr kumimoji="1" lang="en-US" altLang="ja-JP" dirty="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18</a:t>
            </a:fld>
            <a:endParaRPr kumimoji="1" lang="ja-JP" altLang="en-US"/>
          </a:p>
        </p:txBody>
      </p:sp>
    </p:spTree>
    <p:extLst>
      <p:ext uri="{BB962C8B-B14F-4D97-AF65-F5344CB8AC3E}">
        <p14:creationId xmlns:p14="http://schemas.microsoft.com/office/powerpoint/2010/main" val="2868292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メモっす</a:t>
            </a:r>
            <a:endParaRPr kumimoji="1" lang="ja-JP" altLang="en-US" dirty="0"/>
          </a:p>
        </p:txBody>
      </p:sp>
      <p:sp>
        <p:nvSpPr>
          <p:cNvPr id="3" name="コンテンツ プレースホルダー 2"/>
          <p:cNvSpPr>
            <a:spLocks noGrp="1"/>
          </p:cNvSpPr>
          <p:nvPr>
            <p:ph sz="quarter" idx="1"/>
          </p:nvPr>
        </p:nvSpPr>
        <p:spPr/>
        <p:txBody>
          <a:bodyPr>
            <a:normAutofit lnSpcReduction="10000"/>
          </a:bodyPr>
          <a:lstStyle/>
          <a:p>
            <a:r>
              <a:rPr lang="en-US" altLang="ja-JP" dirty="0" smtClean="0"/>
              <a:t>DRAM</a:t>
            </a:r>
            <a:r>
              <a:rPr lang="ja-JP" altLang="en-US" dirty="0" smtClean="0"/>
              <a:t>は、メモリーの種類で、</a:t>
            </a:r>
            <a:endParaRPr lang="en-US" altLang="ja-JP" dirty="0" smtClean="0"/>
          </a:p>
          <a:p>
            <a:pPr marL="0" indent="0">
              <a:buNone/>
            </a:pPr>
            <a:r>
              <a:rPr lang="ja-JP" altLang="en-US" dirty="0" smtClean="0"/>
              <a:t>　</a:t>
            </a:r>
            <a:r>
              <a:rPr lang="en-US" altLang="ja-JP" dirty="0" smtClean="0"/>
              <a:t>DIMM</a:t>
            </a:r>
            <a:r>
              <a:rPr lang="ja-JP" altLang="en-US" dirty="0" smtClean="0"/>
              <a:t>はメモリー</a:t>
            </a:r>
            <a:r>
              <a:rPr lang="en-US" altLang="ja-JP" dirty="0" smtClean="0"/>
              <a:t>(</a:t>
            </a:r>
            <a:r>
              <a:rPr lang="ja-JP" altLang="en-US" dirty="0" smtClean="0"/>
              <a:t>モジュール）の形状の種類</a:t>
            </a:r>
            <a:endParaRPr lang="en-US" altLang="ja-JP" dirty="0" smtClean="0"/>
          </a:p>
          <a:p>
            <a:pPr marL="0" indent="0">
              <a:buNone/>
            </a:pPr>
            <a:endParaRPr kumimoji="1" lang="en-US" altLang="ja-JP" dirty="0"/>
          </a:p>
          <a:p>
            <a:r>
              <a:rPr lang="en-US" altLang="ja-JP" dirty="0" smtClean="0"/>
              <a:t>DRAM</a:t>
            </a:r>
            <a:r>
              <a:rPr lang="ja-JP" altLang="en-US" dirty="0" smtClean="0"/>
              <a:t>　</a:t>
            </a:r>
            <a:endParaRPr lang="en-US" altLang="ja-JP" dirty="0" smtClean="0"/>
          </a:p>
          <a:p>
            <a:pPr marL="0" indent="0">
              <a:buNone/>
            </a:pPr>
            <a:r>
              <a:rPr lang="ja-JP" altLang="en-US" dirty="0"/>
              <a:t>　</a:t>
            </a:r>
            <a:r>
              <a:rPr lang="ja-JP" altLang="en-US" dirty="0" smtClean="0"/>
              <a:t>回路</a:t>
            </a:r>
            <a:r>
              <a:rPr lang="ja-JP" altLang="en-US" dirty="0"/>
              <a:t>が単純</a:t>
            </a:r>
          </a:p>
          <a:p>
            <a:pPr marL="0" indent="0">
              <a:buNone/>
            </a:pPr>
            <a:r>
              <a:rPr lang="ja-JP" altLang="en-US" dirty="0" smtClean="0"/>
              <a:t>　記憶</a:t>
            </a:r>
            <a:r>
              <a:rPr lang="ja-JP" altLang="en-US" dirty="0"/>
              <a:t>密度が高い</a:t>
            </a:r>
          </a:p>
          <a:p>
            <a:pPr marL="0" indent="0">
              <a:buNone/>
            </a:pPr>
            <a:r>
              <a:rPr lang="ja-JP" altLang="en-US" dirty="0" smtClean="0"/>
              <a:t>　消費</a:t>
            </a:r>
            <a:r>
              <a:rPr lang="ja-JP" altLang="en-US" dirty="0"/>
              <a:t>電力が</a:t>
            </a:r>
            <a:r>
              <a:rPr lang="ja-JP" altLang="en-US" dirty="0" smtClean="0"/>
              <a:t>大きい</a:t>
            </a:r>
            <a:endParaRPr lang="en-US" altLang="ja-JP" dirty="0" smtClean="0"/>
          </a:p>
          <a:p>
            <a:r>
              <a:rPr lang="en-US" altLang="ja-JP" dirty="0" smtClean="0"/>
              <a:t>SRAM</a:t>
            </a:r>
          </a:p>
          <a:p>
            <a:pPr marL="0" indent="0">
              <a:buNone/>
            </a:pPr>
            <a:r>
              <a:rPr lang="ja-JP" altLang="en-US" dirty="0"/>
              <a:t>　</a:t>
            </a:r>
            <a:r>
              <a:rPr lang="ja-JP" altLang="en-US" dirty="0" smtClean="0"/>
              <a:t>回路</a:t>
            </a:r>
            <a:r>
              <a:rPr lang="ja-JP" altLang="en-US" dirty="0"/>
              <a:t>が複雑</a:t>
            </a:r>
          </a:p>
          <a:p>
            <a:pPr marL="0" indent="0">
              <a:buNone/>
            </a:pPr>
            <a:r>
              <a:rPr lang="ja-JP" altLang="en-US" dirty="0" smtClean="0"/>
              <a:t>　高速</a:t>
            </a:r>
            <a:r>
              <a:rPr lang="en-US" altLang="ja-JP" dirty="0"/>
              <a:t>(</a:t>
            </a:r>
            <a:r>
              <a:rPr lang="ja-JP" altLang="en-US" dirty="0"/>
              <a:t>リフレッシュ作業が不要</a:t>
            </a:r>
            <a:r>
              <a:rPr lang="en-US" altLang="ja-JP" dirty="0"/>
              <a:t>)</a:t>
            </a:r>
          </a:p>
          <a:p>
            <a:pPr marL="0" indent="0">
              <a:buNone/>
            </a:pPr>
            <a:r>
              <a:rPr lang="ja-JP" altLang="en-US" dirty="0" smtClean="0"/>
              <a:t>　コスト</a:t>
            </a:r>
            <a:r>
              <a:rPr lang="ja-JP" altLang="en-US" dirty="0"/>
              <a:t>が高い</a:t>
            </a:r>
          </a:p>
          <a:p>
            <a:pPr marL="0" indent="0">
              <a:buNone/>
            </a:pPr>
            <a:endParaRPr lang="ja-JP" altLang="en-US" dirty="0"/>
          </a:p>
          <a:p>
            <a:endParaRPr kumimoji="1" lang="ja-JP" altLang="en-US" dirty="0"/>
          </a:p>
        </p:txBody>
      </p:sp>
      <p:sp>
        <p:nvSpPr>
          <p:cNvPr id="8" name="スライド番号プレースホルダー 7"/>
          <p:cNvSpPr>
            <a:spLocks noGrp="1"/>
          </p:cNvSpPr>
          <p:nvPr>
            <p:ph type="sldNum" sz="quarter" idx="15"/>
          </p:nvPr>
        </p:nvSpPr>
        <p:spPr/>
        <p:txBody>
          <a:bodyPr/>
          <a:lstStyle/>
          <a:p>
            <a:fld id="{D2D8002D-B5B0-4BAC-B1F6-782DDCCE6D9C}" type="slidenum">
              <a:rPr kumimoji="1" lang="ja-JP" altLang="en-US" smtClean="0"/>
              <a:t>19</a:t>
            </a:fld>
            <a:endParaRPr kumimoji="1" lang="ja-JP" altLang="en-US"/>
          </a:p>
        </p:txBody>
      </p:sp>
    </p:spTree>
    <p:extLst>
      <p:ext uri="{BB962C8B-B14F-4D97-AF65-F5344CB8AC3E}">
        <p14:creationId xmlns:p14="http://schemas.microsoft.com/office/powerpoint/2010/main" val="2256145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目次</a:t>
            </a:r>
            <a:endParaRPr kumimoji="1" lang="ja-JP" altLang="en-US" dirty="0"/>
          </a:p>
        </p:txBody>
      </p:sp>
      <p:sp>
        <p:nvSpPr>
          <p:cNvPr id="3" name="コンテンツ プレースホルダー 2"/>
          <p:cNvSpPr>
            <a:spLocks noGrp="1"/>
          </p:cNvSpPr>
          <p:nvPr>
            <p:ph sz="quarter" idx="1"/>
          </p:nvPr>
        </p:nvSpPr>
        <p:spPr/>
        <p:txBody>
          <a:bodyPr/>
          <a:lstStyle/>
          <a:p>
            <a:r>
              <a:rPr kumimoji="1" lang="ja-JP" altLang="en-US" dirty="0" smtClean="0">
                <a:solidFill>
                  <a:srgbClr val="FF0000"/>
                </a:solidFill>
              </a:rPr>
              <a:t>基本用語</a:t>
            </a:r>
            <a:endParaRPr kumimoji="1" lang="en-US" altLang="ja-JP" dirty="0" smtClean="0">
              <a:solidFill>
                <a:srgbClr val="FF0000"/>
              </a:solidFill>
            </a:endParaRPr>
          </a:p>
          <a:p>
            <a:endParaRPr kumimoji="1" lang="en-US" altLang="ja-JP" dirty="0" smtClean="0"/>
          </a:p>
          <a:p>
            <a:r>
              <a:rPr lang="ja-JP" altLang="en-US" dirty="0" smtClean="0"/>
              <a:t>歴史</a:t>
            </a:r>
            <a:endParaRPr lang="en-US" altLang="ja-JP" dirty="0" smtClean="0"/>
          </a:p>
          <a:p>
            <a:endParaRPr lang="en-US" altLang="ja-JP" dirty="0" smtClean="0"/>
          </a:p>
          <a:p>
            <a:r>
              <a:rPr kumimoji="1" lang="ja-JP" altLang="en-US" dirty="0" smtClean="0"/>
              <a:t>デザイン</a:t>
            </a:r>
            <a:endParaRPr kumimoji="1" lang="en-US" altLang="ja-JP" dirty="0" smtClean="0"/>
          </a:p>
          <a:p>
            <a:endParaRPr kumimoji="1" lang="en-US" altLang="ja-JP" dirty="0" smtClean="0"/>
          </a:p>
          <a:p>
            <a:r>
              <a:rPr lang="ja-JP" altLang="en-US" dirty="0"/>
              <a:t>ブートストラップ・</a:t>
            </a:r>
            <a:r>
              <a:rPr lang="en-US" altLang="ja-JP" dirty="0"/>
              <a:t>IO</a:t>
            </a:r>
            <a:r>
              <a:rPr lang="ja-JP" altLang="en-US" dirty="0" smtClean="0"/>
              <a:t>システム</a:t>
            </a:r>
            <a:endParaRPr lang="en-US" altLang="ja-JP" dirty="0" smtClean="0"/>
          </a:p>
          <a:p>
            <a:endParaRPr lang="en-US" altLang="ja-JP" dirty="0" smtClean="0"/>
          </a:p>
          <a:p>
            <a:r>
              <a:rPr lang="ja-JP" altLang="en-US" dirty="0"/>
              <a:t>ネットワークカード（</a:t>
            </a:r>
            <a:r>
              <a:rPr lang="en-US" altLang="ja-JP" dirty="0"/>
              <a:t>Network Card, NIC)</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a:t>
            </a:fld>
            <a:endParaRPr kumimoji="1" lang="ja-JP" altLang="en-US"/>
          </a:p>
        </p:txBody>
      </p:sp>
    </p:spTree>
    <p:extLst>
      <p:ext uri="{BB962C8B-B14F-4D97-AF65-F5344CB8AC3E}">
        <p14:creationId xmlns:p14="http://schemas.microsoft.com/office/powerpoint/2010/main" val="1603560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チップセット</a:t>
            </a:r>
            <a:endParaRPr kumimoji="1" lang="ja-JP" altLang="en-US" dirty="0"/>
          </a:p>
        </p:txBody>
      </p:sp>
      <p:sp>
        <p:nvSpPr>
          <p:cNvPr id="3" name="コンテンツ プレースホルダー 2"/>
          <p:cNvSpPr>
            <a:spLocks noGrp="1"/>
          </p:cNvSpPr>
          <p:nvPr>
            <p:ph sz="quarter" idx="1"/>
          </p:nvPr>
        </p:nvSpPr>
        <p:spPr/>
        <p:txBody>
          <a:bodyPr>
            <a:normAutofit/>
          </a:bodyPr>
          <a:lstStyle/>
          <a:p>
            <a:r>
              <a:rPr kumimoji="1" lang="ja-JP" altLang="en-US" dirty="0" smtClean="0"/>
              <a:t>チップセット　</a:t>
            </a:r>
            <a:endParaRPr kumimoji="1" lang="en-US" altLang="ja-JP" dirty="0" smtClean="0"/>
          </a:p>
          <a:p>
            <a:pPr marL="0" indent="0">
              <a:buNone/>
            </a:pPr>
            <a:r>
              <a:rPr lang="ja-JP" altLang="en-US" dirty="0" smtClean="0"/>
              <a:t>パソコン</a:t>
            </a:r>
            <a:r>
              <a:rPr lang="ja-JP" altLang="en-US" dirty="0"/>
              <a:t>の各機能を実際に動かす</a:t>
            </a:r>
            <a:r>
              <a:rPr lang="ja-JP" altLang="en-US" b="1" dirty="0"/>
              <a:t>手足</a:t>
            </a:r>
            <a:r>
              <a:rPr lang="ja-JP" altLang="en-US" dirty="0"/>
              <a:t>のようなもの</a:t>
            </a:r>
            <a:endParaRPr kumimoji="1" lang="en-US" altLang="ja-JP" dirty="0" smtClean="0"/>
          </a:p>
          <a:p>
            <a:pPr marL="0" indent="0">
              <a:buNone/>
            </a:pPr>
            <a:r>
              <a:rPr lang="ja-JP" altLang="en-US" dirty="0"/>
              <a:t>　</a:t>
            </a:r>
            <a:r>
              <a:rPr lang="ja-JP" altLang="en-US" dirty="0" smtClean="0"/>
              <a:t>○ノースブリッジ</a:t>
            </a:r>
            <a:endParaRPr lang="en-US" altLang="ja-JP" dirty="0" smtClean="0"/>
          </a:p>
          <a:p>
            <a:pPr marL="0" indent="0">
              <a:buNone/>
            </a:pPr>
            <a:r>
              <a:rPr lang="ja-JP" altLang="en-US" dirty="0"/>
              <a:t>　</a:t>
            </a:r>
            <a:r>
              <a:rPr kumimoji="1" lang="ja-JP" altLang="en-US" dirty="0" smtClean="0"/>
              <a:t>○サウスブリッジ</a:t>
            </a:r>
            <a:endParaRPr kumimoji="1" lang="en-US" altLang="ja-JP" dirty="0" smtClean="0"/>
          </a:p>
          <a:p>
            <a:pPr marL="0" indent="0">
              <a:buNone/>
            </a:pPr>
            <a:endParaRPr kumimoji="1" lang="en-US" altLang="ja-JP" sz="2000" dirty="0" smtClean="0"/>
          </a:p>
          <a:p>
            <a:pPr marL="0" indent="0">
              <a:buNone/>
            </a:pPr>
            <a:r>
              <a:rPr lang="ja-JP" altLang="en-US" sz="2000" b="1" dirty="0" smtClean="0"/>
              <a:t>チップセット</a:t>
            </a:r>
            <a:r>
              <a:rPr lang="ja-JP" altLang="en-US" sz="2000" b="1" dirty="0"/>
              <a:t>の特徴 ≒ </a:t>
            </a:r>
            <a:r>
              <a:rPr lang="ja-JP" altLang="en-US" sz="2000" b="1" dirty="0" smtClean="0"/>
              <a:t>マザーボード</a:t>
            </a:r>
            <a:r>
              <a:rPr lang="ja-JP" altLang="en-US" sz="2000" b="1" dirty="0"/>
              <a:t>の特徴 ≒ </a:t>
            </a:r>
            <a:r>
              <a:rPr lang="ja-JP" altLang="en-US" sz="2000" b="1" dirty="0" smtClean="0"/>
              <a:t>パソコン</a:t>
            </a:r>
            <a:r>
              <a:rPr lang="ja-JP" altLang="en-US" sz="2000" b="1" dirty="0"/>
              <a:t>の特徴</a:t>
            </a:r>
            <a:endParaRPr kumimoji="1" lang="ja-JP" altLang="en-US" sz="2000"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20</a:t>
            </a:fld>
            <a:endParaRPr kumimoji="1" lang="ja-JP" altLang="en-US"/>
          </a:p>
        </p:txBody>
      </p:sp>
    </p:spTree>
    <p:extLst>
      <p:ext uri="{BB962C8B-B14F-4D97-AF65-F5344CB8AC3E}">
        <p14:creationId xmlns:p14="http://schemas.microsoft.com/office/powerpoint/2010/main" val="1142945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ノースブリッジ</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メインメモリやグラフィックカードなど、動作が高速なパーツの制御を</a:t>
            </a:r>
            <a:r>
              <a:rPr lang="ja-JP" altLang="en-US"/>
              <a:t>担当</a:t>
            </a:r>
            <a:r>
              <a:rPr lang="ja-JP" altLang="en-US" smtClean="0"/>
              <a:t>してい</a:t>
            </a:r>
            <a:r>
              <a:rPr lang="ja-JP" altLang="en-US"/>
              <a:t>る</a:t>
            </a:r>
            <a:r>
              <a:rPr lang="ja-JP" altLang="en-US" smtClean="0"/>
              <a:t>。</a:t>
            </a:r>
            <a:r>
              <a:rPr lang="ja-JP" altLang="en-US" dirty="0"/>
              <a:t>また、サウスブリッジと</a:t>
            </a:r>
            <a:r>
              <a:rPr lang="en-US" altLang="ja-JP" dirty="0"/>
              <a:t>CPU</a:t>
            </a:r>
            <a:r>
              <a:rPr lang="ja-JP" altLang="en-US" dirty="0"/>
              <a:t>との間のデータ転送の制御</a:t>
            </a:r>
            <a:r>
              <a:rPr lang="ja-JP" altLang="en-US"/>
              <a:t>も</a:t>
            </a:r>
            <a:r>
              <a:rPr lang="ja-JP" altLang="en-US" smtClean="0"/>
              <a:t>行う。</a:t>
            </a:r>
            <a:endParaRPr lang="en-US" altLang="ja-JP" dirty="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21</a:t>
            </a:fld>
            <a:endParaRPr kumimoji="1" lang="ja-JP"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356992"/>
            <a:ext cx="6743576"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371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サウスブリッジ</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ハードディスクドライブや光学ドライブ、拡張カード、</a:t>
            </a:r>
            <a:r>
              <a:rPr lang="en-US" altLang="ja-JP" dirty="0"/>
              <a:t>USB</a:t>
            </a:r>
            <a:r>
              <a:rPr lang="ja-JP" altLang="en-US" dirty="0"/>
              <a:t>機器、キーボード、マウスなど、低速で動作するパーツの制御を担当</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22</a:t>
            </a:fld>
            <a:endParaRPr kumimoji="1" lang="ja-JP"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140968"/>
            <a:ext cx="5676900"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48010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a:t>FSB</a:t>
            </a:r>
            <a:r>
              <a:rPr lang="ja-JP" altLang="en-US" b="1" dirty="0"/>
              <a:t>（フロント・サイド・バス</a:t>
            </a:r>
            <a:r>
              <a:rPr lang="ja-JP" altLang="en-US" b="1" dirty="0" smtClean="0"/>
              <a:t>）</a:t>
            </a:r>
            <a:endParaRPr kumimoji="1" lang="ja-JP" altLang="en-US" dirty="0"/>
          </a:p>
        </p:txBody>
      </p:sp>
      <p:sp>
        <p:nvSpPr>
          <p:cNvPr id="5" name="コンテンツ プレースホルダー 4"/>
          <p:cNvSpPr>
            <a:spLocks noGrp="1"/>
          </p:cNvSpPr>
          <p:nvPr>
            <p:ph sz="quarter" idx="1"/>
          </p:nvPr>
        </p:nvSpPr>
        <p:spPr/>
        <p:txBody>
          <a:bodyPr/>
          <a:lstStyle/>
          <a:p>
            <a:r>
              <a:rPr lang="en-US" altLang="ja-JP" dirty="0"/>
              <a:t>CPU</a:t>
            </a:r>
            <a:r>
              <a:rPr lang="ja-JP" altLang="en-US" dirty="0"/>
              <a:t>とノースブリッジを結ぶバス（回路）のこと</a:t>
            </a:r>
            <a:endParaRPr kumimoji="1" lang="ja-JP" alt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132856"/>
            <a:ext cx="5616624" cy="421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右矢印 5"/>
          <p:cNvSpPr/>
          <p:nvPr/>
        </p:nvSpPr>
        <p:spPr>
          <a:xfrm rot="10800000">
            <a:off x="4932040" y="3645024"/>
            <a:ext cx="2232248" cy="14401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solidFill>
                <a:srgbClr val="FF0000"/>
              </a:solidFill>
            </a:endParaRPr>
          </a:p>
        </p:txBody>
      </p:sp>
      <p:sp>
        <p:nvSpPr>
          <p:cNvPr id="9" name="テキスト ボックス 8"/>
          <p:cNvSpPr txBox="1"/>
          <p:nvPr/>
        </p:nvSpPr>
        <p:spPr>
          <a:xfrm>
            <a:off x="7236296" y="3566221"/>
            <a:ext cx="1296144" cy="369332"/>
          </a:xfrm>
          <a:prstGeom prst="rect">
            <a:avLst/>
          </a:prstGeom>
          <a:noFill/>
        </p:spPr>
        <p:txBody>
          <a:bodyPr wrap="square" rtlCol="0">
            <a:spAutoFit/>
          </a:bodyPr>
          <a:lstStyle/>
          <a:p>
            <a:r>
              <a:rPr kumimoji="1" lang="ja-JP" altLang="en-US" smtClean="0"/>
              <a:t>ここっす</a:t>
            </a:r>
            <a:endParaRPr kumimoji="1" lang="ja-JP" altLang="en-US" dirty="0"/>
          </a:p>
        </p:txBody>
      </p:sp>
      <p:sp>
        <p:nvSpPr>
          <p:cNvPr id="3" name="スライド番号プレースホルダー 2"/>
          <p:cNvSpPr>
            <a:spLocks noGrp="1"/>
          </p:cNvSpPr>
          <p:nvPr>
            <p:ph type="sldNum" sz="quarter" idx="15"/>
          </p:nvPr>
        </p:nvSpPr>
        <p:spPr/>
        <p:txBody>
          <a:bodyPr/>
          <a:lstStyle/>
          <a:p>
            <a:fld id="{D2D8002D-B5B0-4BAC-B1F6-782DDCCE6D9C}" type="slidenum">
              <a:rPr kumimoji="1" lang="ja-JP" altLang="en-US" smtClean="0"/>
              <a:t>23</a:t>
            </a:fld>
            <a:endParaRPr kumimoji="1" lang="ja-JP" altLang="en-US"/>
          </a:p>
        </p:txBody>
      </p:sp>
    </p:spTree>
    <p:extLst>
      <p:ext uri="{BB962C8B-B14F-4D97-AF65-F5344CB8AC3E}">
        <p14:creationId xmlns:p14="http://schemas.microsoft.com/office/powerpoint/2010/main" val="363925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チップセット ：</a:t>
            </a:r>
            <a:r>
              <a:rPr lang="ja-JP" altLang="en-US" dirty="0"/>
              <a:t>　パソコンの各機能を実際に動かす手足のようなもので</a:t>
            </a:r>
            <a:r>
              <a:rPr lang="en-US" altLang="ja-JP" dirty="0"/>
              <a:t>2</a:t>
            </a:r>
            <a:r>
              <a:rPr lang="ja-JP" altLang="en-US" dirty="0"/>
              <a:t>種類</a:t>
            </a:r>
            <a:r>
              <a:rPr lang="ja-JP" altLang="en-US" dirty="0" smtClean="0"/>
              <a:t>ある</a:t>
            </a:r>
            <a:endParaRPr lang="en-US" altLang="ja-JP" dirty="0" smtClean="0"/>
          </a:p>
          <a:p>
            <a:endParaRPr lang="ja-JP" altLang="en-US" dirty="0"/>
          </a:p>
          <a:p>
            <a:r>
              <a:rPr lang="ja-JP" altLang="en-US" dirty="0" smtClean="0"/>
              <a:t>ノースブリッジ</a:t>
            </a:r>
            <a:r>
              <a:rPr lang="ja-JP" altLang="en-US" dirty="0"/>
              <a:t> </a:t>
            </a:r>
            <a:r>
              <a:rPr lang="ja-JP" altLang="en-US" dirty="0" smtClean="0"/>
              <a:t>：　高速なパーツの制御を担当</a:t>
            </a:r>
            <a:endParaRPr lang="en-US" altLang="ja-JP" dirty="0" smtClean="0"/>
          </a:p>
          <a:p>
            <a:pPr marL="0" indent="0">
              <a:buNone/>
            </a:pPr>
            <a:r>
              <a:rPr lang="ja-JP" altLang="en-US" dirty="0"/>
              <a:t>　</a:t>
            </a:r>
            <a:r>
              <a:rPr lang="ja-JP" altLang="en-US" dirty="0" smtClean="0"/>
              <a:t>　　　　　　　　　　（メインメモリ</a:t>
            </a:r>
            <a:r>
              <a:rPr lang="ja-JP" altLang="en-US" dirty="0"/>
              <a:t>やグラフィックカード</a:t>
            </a:r>
            <a:r>
              <a:rPr lang="ja-JP" altLang="en-US" dirty="0" smtClean="0"/>
              <a:t>など）</a:t>
            </a:r>
            <a:endParaRPr lang="en-US" altLang="ja-JP" dirty="0" smtClean="0"/>
          </a:p>
          <a:p>
            <a:r>
              <a:rPr lang="ja-JP" altLang="en-US" dirty="0" smtClean="0"/>
              <a:t>サウスブリッジ ：　</a:t>
            </a:r>
            <a:r>
              <a:rPr lang="ja-JP" altLang="en-US" dirty="0"/>
              <a:t>低速で動作するパーツの</a:t>
            </a:r>
            <a:r>
              <a:rPr lang="ja-JP" altLang="en-US" dirty="0" smtClean="0"/>
              <a:t>制御</a:t>
            </a:r>
            <a:endParaRPr lang="en-US" altLang="ja-JP" dirty="0" smtClean="0"/>
          </a:p>
          <a:p>
            <a:pPr marL="0" indent="0">
              <a:buNone/>
            </a:pPr>
            <a:r>
              <a:rPr lang="ja-JP" altLang="en-US" dirty="0" smtClean="0"/>
              <a:t>　　　　　　　　　　　（</a:t>
            </a:r>
            <a:r>
              <a:rPr lang="en-US" altLang="ja-JP" dirty="0" smtClean="0"/>
              <a:t> </a:t>
            </a:r>
            <a:r>
              <a:rPr lang="en-US" altLang="ja-JP" dirty="0"/>
              <a:t>USB</a:t>
            </a:r>
            <a:r>
              <a:rPr lang="ja-JP" altLang="en-US" dirty="0"/>
              <a:t>機器、キーボード、マウスなど</a:t>
            </a:r>
            <a:r>
              <a:rPr lang="ja-JP" altLang="en-US" dirty="0" smtClean="0"/>
              <a:t>）</a:t>
            </a:r>
            <a:endParaRPr lang="en-US" altLang="ja-JP" dirty="0" smtClean="0"/>
          </a:p>
          <a:p>
            <a:endParaRPr lang="en-US" altLang="ja-JP" dirty="0" smtClean="0"/>
          </a:p>
          <a:p>
            <a:r>
              <a:rPr lang="ja-JP" altLang="en-US" dirty="0"/>
              <a:t>フロント・サイド・</a:t>
            </a:r>
            <a:r>
              <a:rPr lang="ja-JP" altLang="en-US" dirty="0" smtClean="0"/>
              <a:t>バス：</a:t>
            </a:r>
            <a:r>
              <a:rPr lang="en-US" altLang="ja-JP" dirty="0" smtClean="0"/>
              <a:t> </a:t>
            </a:r>
            <a:r>
              <a:rPr lang="en-US" altLang="ja-JP" dirty="0"/>
              <a:t>CPU</a:t>
            </a:r>
            <a:r>
              <a:rPr lang="ja-JP" altLang="en-US" dirty="0"/>
              <a:t>とノースブリッジを結ぶバス</a:t>
            </a:r>
            <a:endParaRPr lang="en-US" altLang="ja-JP" dirty="0"/>
          </a:p>
          <a:p>
            <a:endParaRPr kumimoji="1" lang="ja-JP" altLang="en-US" dirty="0"/>
          </a:p>
        </p:txBody>
      </p:sp>
      <p:sp>
        <p:nvSpPr>
          <p:cNvPr id="7" name="スライド番号プレースホルダー 6"/>
          <p:cNvSpPr>
            <a:spLocks noGrp="1"/>
          </p:cNvSpPr>
          <p:nvPr>
            <p:ph type="sldNum" sz="quarter" idx="15"/>
          </p:nvPr>
        </p:nvSpPr>
        <p:spPr/>
        <p:txBody>
          <a:bodyPr/>
          <a:lstStyle/>
          <a:p>
            <a:fld id="{D2D8002D-B5B0-4BAC-B1F6-782DDCCE6D9C}" type="slidenum">
              <a:rPr kumimoji="1" lang="ja-JP" altLang="en-US" smtClean="0"/>
              <a:t>24</a:t>
            </a:fld>
            <a:endParaRPr kumimoji="1" lang="ja-JP" altLang="en-US"/>
          </a:p>
        </p:txBody>
      </p:sp>
    </p:spTree>
    <p:extLst>
      <p:ext uri="{BB962C8B-B14F-4D97-AF65-F5344CB8AC3E}">
        <p14:creationId xmlns:p14="http://schemas.microsoft.com/office/powerpoint/2010/main" val="296253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拡張カード</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コンピュータの機能を拡張するための半導体基板にコネクタがついたカードのことで「拡張ボード」とも</a:t>
            </a:r>
            <a:r>
              <a:rPr lang="ja-JP" altLang="en-US" dirty="0" smtClean="0"/>
              <a:t>呼ばれ</a:t>
            </a:r>
            <a:r>
              <a:rPr lang="ja-JP" altLang="en-US" dirty="0"/>
              <a:t>る</a:t>
            </a:r>
            <a:r>
              <a:rPr lang="ja-JP" altLang="en-US" dirty="0" smtClean="0"/>
              <a:t>。</a:t>
            </a:r>
            <a:endParaRPr lang="en-US" altLang="ja-JP" dirty="0" smtClean="0"/>
          </a:p>
          <a:p>
            <a:r>
              <a:rPr lang="ja-JP" altLang="en-US" dirty="0" smtClean="0"/>
              <a:t>「</a:t>
            </a:r>
            <a:r>
              <a:rPr lang="ja-JP" altLang="en-US" dirty="0"/>
              <a:t>グラフィックボード」</a:t>
            </a:r>
            <a:r>
              <a:rPr lang="ja-JP" altLang="en-US"/>
              <a:t>や</a:t>
            </a:r>
            <a:r>
              <a:rPr lang="ja-JP" altLang="en-US" smtClean="0"/>
              <a:t>「サウンドカード」</a:t>
            </a:r>
            <a:r>
              <a:rPr lang="ja-JP" altLang="en-US" dirty="0"/>
              <a:t>などは拡張カードの</a:t>
            </a:r>
            <a:r>
              <a:rPr lang="ja-JP" altLang="en-US" dirty="0" smtClean="0"/>
              <a:t>一種。</a:t>
            </a:r>
            <a:endParaRPr kumimoji="1" lang="en-US" altLang="ja-JP" dirty="0"/>
          </a:p>
          <a:p>
            <a:r>
              <a:rPr lang="ja-JP" altLang="en-US" dirty="0" smtClean="0"/>
              <a:t>ビデオカード＝グラフィックボード</a:t>
            </a:r>
            <a:r>
              <a:rPr lang="ja-JP" altLang="en-US" smtClean="0"/>
              <a:t>のこと</a:t>
            </a:r>
            <a:endParaRPr lang="en-US" altLang="ja-JP" smtClean="0"/>
          </a:p>
          <a:p>
            <a:r>
              <a:rPr lang="ja-JP" altLang="en-US"/>
              <a:t>サウンドカード</a:t>
            </a:r>
            <a:endParaRPr lang="en-US" altLang="ja-JP" dirty="0" smtClean="0"/>
          </a:p>
          <a:p>
            <a:pPr marL="0" indent="0">
              <a:buNone/>
            </a:pPr>
            <a:r>
              <a:rPr lang="ja-JP" altLang="en-US" dirty="0" smtClean="0"/>
              <a:t>　パソコン</a:t>
            </a:r>
            <a:r>
              <a:rPr lang="ja-JP" altLang="en-US" dirty="0"/>
              <a:t>の流す「音」に関する処理を行う</a:t>
            </a:r>
            <a:r>
              <a:rPr lang="ja-JP" altLang="en-US" dirty="0" smtClean="0"/>
              <a:t>パーツ。</a:t>
            </a:r>
            <a:endParaRPr lang="en-US" altLang="ja-JP" dirty="0" smtClean="0"/>
          </a:p>
          <a:p>
            <a:pPr marL="0" indent="0">
              <a:buNone/>
            </a:pPr>
            <a:r>
              <a:rPr lang="ja-JP" altLang="en-US" dirty="0"/>
              <a:t>　</a:t>
            </a:r>
            <a:r>
              <a:rPr lang="ja-JP" altLang="en-US" dirty="0" smtClean="0"/>
              <a:t>この</a:t>
            </a:r>
            <a:r>
              <a:rPr lang="ja-JP" altLang="en-US" dirty="0"/>
              <a:t>パーツが高性能なほど、綺麗な音、音質の</a:t>
            </a:r>
            <a:r>
              <a:rPr lang="ja-JP" altLang="en-US" dirty="0" smtClean="0"/>
              <a:t>よい</a:t>
            </a:r>
            <a:endParaRPr lang="en-US" altLang="ja-JP" dirty="0" smtClean="0"/>
          </a:p>
          <a:p>
            <a:pPr marL="0" indent="0">
              <a:buNone/>
            </a:pPr>
            <a:r>
              <a:rPr lang="ja-JP" altLang="en-US" dirty="0"/>
              <a:t>　</a:t>
            </a:r>
            <a:r>
              <a:rPr lang="ja-JP" altLang="en-US" dirty="0" smtClean="0"/>
              <a:t>音楽</a:t>
            </a:r>
            <a:r>
              <a:rPr lang="ja-JP" altLang="en-US" dirty="0"/>
              <a:t>が流れ、パーツによっては複数のスピーカー</a:t>
            </a:r>
            <a:r>
              <a:rPr lang="ja-JP" altLang="en-US" dirty="0" smtClean="0"/>
              <a:t>で</a:t>
            </a:r>
            <a:endParaRPr lang="en-US" altLang="ja-JP" dirty="0" smtClean="0"/>
          </a:p>
          <a:p>
            <a:pPr marL="0" indent="0">
              <a:buNone/>
            </a:pPr>
            <a:r>
              <a:rPr lang="ja-JP" altLang="en-US" dirty="0"/>
              <a:t>　</a:t>
            </a:r>
            <a:r>
              <a:rPr lang="ja-JP" altLang="en-US" dirty="0" smtClean="0"/>
              <a:t>立体的</a:t>
            </a:r>
            <a:r>
              <a:rPr lang="ja-JP" altLang="en-US" dirty="0"/>
              <a:t>な音響を</a:t>
            </a:r>
            <a:r>
              <a:rPr lang="ja-JP" altLang="en-US" dirty="0" smtClean="0"/>
              <a:t>楽しめる。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25</a:t>
            </a:fld>
            <a:endParaRPr kumimoji="1" lang="ja-JP" altLang="en-US"/>
          </a:p>
        </p:txBody>
      </p:sp>
    </p:spTree>
    <p:extLst>
      <p:ext uri="{BB962C8B-B14F-4D97-AF65-F5344CB8AC3E}">
        <p14:creationId xmlns:p14="http://schemas.microsoft.com/office/powerpoint/2010/main" val="3299477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PCI-Express</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smtClean="0">
                <a:latin typeface="+mn-ea"/>
              </a:rPr>
              <a:t>PCI</a:t>
            </a:r>
            <a:r>
              <a:rPr lang="ja-JP" altLang="en-US" dirty="0" smtClean="0"/>
              <a:t>：コンピュータ</a:t>
            </a:r>
            <a:r>
              <a:rPr lang="ja-JP" altLang="en-US" dirty="0"/>
              <a:t>のプロセッサと周辺機器との間の通信を行うためのバスアーキテクチャの一つ</a:t>
            </a:r>
            <a:r>
              <a:rPr lang="ja-JP" altLang="en-US" dirty="0" smtClean="0"/>
              <a:t>。</a:t>
            </a:r>
            <a:endParaRPr lang="en-US" altLang="ja-JP" dirty="0" smtClean="0"/>
          </a:p>
          <a:p>
            <a:pPr marL="0" indent="0">
              <a:buNone/>
            </a:pPr>
            <a:r>
              <a:rPr lang="ja-JP" altLang="en-US" dirty="0" smtClean="0"/>
              <a:t>　パソコン</a:t>
            </a:r>
            <a:r>
              <a:rPr lang="ja-JP" altLang="en-US" dirty="0"/>
              <a:t>内部の各パーツ間を結ぶバス（データ伝送路</a:t>
            </a:r>
            <a:r>
              <a:rPr lang="ja-JP" altLang="en-US" dirty="0" smtClean="0"/>
              <a:t>）</a:t>
            </a:r>
            <a:endParaRPr lang="en-US" altLang="ja-JP" dirty="0" smtClean="0"/>
          </a:p>
          <a:p>
            <a:pPr marL="0" indent="0">
              <a:buNone/>
            </a:pPr>
            <a:r>
              <a:rPr lang="ja-JP" altLang="en-US" dirty="0"/>
              <a:t>　</a:t>
            </a:r>
            <a:r>
              <a:rPr lang="ja-JP" altLang="en-US" dirty="0" smtClean="0"/>
              <a:t>の</a:t>
            </a:r>
            <a:r>
              <a:rPr lang="ja-JP" altLang="en-US" dirty="0"/>
              <a:t>規格</a:t>
            </a:r>
            <a:endParaRPr lang="en-US" altLang="ja-JP" dirty="0" smtClean="0"/>
          </a:p>
          <a:p>
            <a:r>
              <a:rPr lang="ja-JP" altLang="en-US" dirty="0" smtClean="0"/>
              <a:t>カードスロット</a:t>
            </a:r>
            <a:endParaRPr lang="en-US" altLang="ja-JP" dirty="0" smtClean="0"/>
          </a:p>
          <a:p>
            <a:pPr marL="0" indent="0">
              <a:buNone/>
            </a:pPr>
            <a:r>
              <a:rPr lang="en-US" altLang="ja-JP" dirty="0"/>
              <a:t> </a:t>
            </a:r>
            <a:r>
              <a:rPr lang="en-US" altLang="ja-JP" dirty="0" smtClean="0"/>
              <a:t>(</a:t>
            </a:r>
            <a:r>
              <a:rPr lang="ja-JP" altLang="en-US" dirty="0"/>
              <a:t>拡張カードを入れるところの接続</a:t>
            </a:r>
            <a:r>
              <a:rPr lang="ja-JP" altLang="en-US" dirty="0" smtClean="0"/>
              <a:t>インタフェース</a:t>
            </a:r>
            <a:r>
              <a:rPr lang="en-US" altLang="ja-JP" dirty="0" smtClean="0"/>
              <a:t>)</a:t>
            </a:r>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26</a:t>
            </a:fld>
            <a:endParaRPr kumimoji="1" lang="ja-JP"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315178"/>
            <a:ext cx="4212180"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270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拡張</a:t>
            </a:r>
            <a:r>
              <a:rPr lang="ja-JP" altLang="en-US" dirty="0" smtClean="0"/>
              <a:t>カード ：</a:t>
            </a:r>
            <a:r>
              <a:rPr lang="ja-JP" altLang="en-US" dirty="0"/>
              <a:t>機能を拡張するための半導体基板にコネクタがついた</a:t>
            </a:r>
            <a:r>
              <a:rPr lang="ja-JP" altLang="en-US" dirty="0" smtClean="0"/>
              <a:t>カード</a:t>
            </a:r>
            <a:endParaRPr lang="en-US" altLang="ja-JP" dirty="0" smtClean="0"/>
          </a:p>
          <a:p>
            <a:endParaRPr lang="en-US" altLang="ja-JP" dirty="0" smtClean="0"/>
          </a:p>
          <a:p>
            <a:r>
              <a:rPr lang="ja-JP" altLang="en-US" dirty="0"/>
              <a:t>ビデオカード＝</a:t>
            </a:r>
            <a:r>
              <a:rPr lang="ja-JP" altLang="en-US" dirty="0" smtClean="0"/>
              <a:t>グラフィックボード</a:t>
            </a:r>
            <a:endParaRPr lang="en-US" altLang="ja-JP" dirty="0" smtClean="0"/>
          </a:p>
          <a:p>
            <a:endParaRPr lang="en-US" altLang="ja-JP" dirty="0" smtClean="0"/>
          </a:p>
          <a:p>
            <a:r>
              <a:rPr lang="en-US" altLang="ja-JP" dirty="0" smtClean="0"/>
              <a:t>PCI</a:t>
            </a:r>
            <a:r>
              <a:rPr lang="ja-JP" altLang="en-US" b="1" dirty="0" smtClean="0"/>
              <a:t> </a:t>
            </a:r>
            <a:r>
              <a:rPr lang="ja-JP" altLang="en-US" dirty="0" smtClean="0">
                <a:latin typeface="+mn-ea"/>
              </a:rPr>
              <a:t>：</a:t>
            </a:r>
            <a:r>
              <a:rPr lang="ja-JP" altLang="en-US" dirty="0"/>
              <a:t>パソコン内部の各パーツ間を結ぶ</a:t>
            </a:r>
            <a:r>
              <a:rPr lang="ja-JP" altLang="en-US" dirty="0" smtClean="0"/>
              <a:t>バス</a:t>
            </a:r>
            <a:r>
              <a:rPr lang="ja-JP" altLang="en-US" dirty="0"/>
              <a:t>の</a:t>
            </a:r>
            <a:r>
              <a:rPr lang="ja-JP" altLang="en-US" dirty="0" smtClean="0"/>
              <a:t>規格</a:t>
            </a:r>
            <a:endParaRPr lang="en-US" altLang="ja-JP" dirty="0" smtClean="0"/>
          </a:p>
          <a:p>
            <a:endParaRPr lang="en-US" altLang="ja-JP" dirty="0"/>
          </a:p>
          <a:p>
            <a:r>
              <a:rPr lang="en-US" altLang="ja-JP" dirty="0" smtClean="0"/>
              <a:t>PCI-Express</a:t>
            </a:r>
            <a:r>
              <a:rPr lang="ja-JP" altLang="en-US" dirty="0">
                <a:latin typeface="+mn-ea"/>
              </a:rPr>
              <a:t> ：</a:t>
            </a:r>
            <a:r>
              <a:rPr lang="ja-JP" altLang="en-US" dirty="0" smtClean="0"/>
              <a:t>現在</a:t>
            </a:r>
            <a:r>
              <a:rPr lang="ja-JP" altLang="en-US" dirty="0"/>
              <a:t>主流として用いられて</a:t>
            </a:r>
            <a:r>
              <a:rPr lang="ja-JP" altLang="en-US" dirty="0" smtClean="0"/>
              <a:t>いる</a:t>
            </a:r>
            <a:endParaRPr lang="en-US" altLang="ja-JP" dirty="0" smtClean="0"/>
          </a:p>
          <a:p>
            <a:pPr marL="0" indent="0">
              <a:buNone/>
            </a:pPr>
            <a:r>
              <a:rPr lang="ja-JP" altLang="en-US" dirty="0"/>
              <a:t>　</a:t>
            </a:r>
            <a:r>
              <a:rPr lang="ja-JP" altLang="en-US" dirty="0" smtClean="0"/>
              <a:t>接続</a:t>
            </a:r>
            <a:r>
              <a:rPr lang="ja-JP" altLang="en-US" dirty="0"/>
              <a:t>規格</a:t>
            </a:r>
          </a:p>
          <a:p>
            <a:endParaRPr lang="en-US" altLang="ja-JP" dirty="0"/>
          </a:p>
          <a:p>
            <a:endParaRPr lang="en-US" altLang="ja-JP" dirty="0"/>
          </a:p>
          <a:p>
            <a:endParaRPr lang="en-US" altLang="ja-JP" dirty="0" smtClean="0"/>
          </a:p>
          <a:p>
            <a:endParaRPr kumimoji="1" lang="en-US" altLang="ja-JP" dirty="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27</a:t>
            </a:fld>
            <a:endParaRPr kumimoji="1" lang="ja-JP" altLang="en-US"/>
          </a:p>
        </p:txBody>
      </p:sp>
    </p:spTree>
    <p:extLst>
      <p:ext uri="{BB962C8B-B14F-4D97-AF65-F5344CB8AC3E}">
        <p14:creationId xmlns:p14="http://schemas.microsoft.com/office/powerpoint/2010/main" val="2416124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USB</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ユニバーサル</a:t>
            </a:r>
            <a:r>
              <a:rPr lang="ja-JP" altLang="en-US" dirty="0"/>
              <a:t>・シリアル・</a:t>
            </a:r>
            <a:r>
              <a:rPr lang="ja-JP" altLang="en-US" dirty="0" smtClean="0"/>
              <a:t>バス</a:t>
            </a:r>
            <a:endParaRPr lang="en-US" altLang="ja-JP" dirty="0" smtClean="0"/>
          </a:p>
          <a:p>
            <a:r>
              <a:rPr lang="ja-JP" altLang="en-US" dirty="0" smtClean="0"/>
              <a:t>コンピュータ</a:t>
            </a:r>
            <a:r>
              <a:rPr lang="ja-JP" altLang="en-US" dirty="0"/>
              <a:t>等の情報機器に周辺機器を接続するためのシリアルバス規格の</a:t>
            </a:r>
            <a:r>
              <a:rPr lang="en-US" altLang="ja-JP" dirty="0"/>
              <a:t>1</a:t>
            </a:r>
            <a:r>
              <a:rPr lang="ja-JP" altLang="en-US" dirty="0"/>
              <a:t>つである。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28</a:t>
            </a:fld>
            <a:endParaRPr kumimoji="1" lang="ja-JP" altLang="en-US"/>
          </a:p>
        </p:txBody>
      </p:sp>
    </p:spTree>
    <p:extLst>
      <p:ext uri="{BB962C8B-B14F-4D97-AF65-F5344CB8AC3E}">
        <p14:creationId xmlns:p14="http://schemas.microsoft.com/office/powerpoint/2010/main" val="2188693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quarter" idx="1"/>
          </p:nvPr>
        </p:nvSpPr>
        <p:spPr/>
        <p:txBody>
          <a:bodyPr/>
          <a:lstStyle/>
          <a:p>
            <a:r>
              <a:rPr lang="ja-JP" altLang="en-US" dirty="0"/>
              <a:t>赤外線を使ってデータ転送を行うための規格を制定する団体。</a:t>
            </a:r>
            <a:r>
              <a:rPr lang="en-US" altLang="ja-JP" dirty="0"/>
              <a:t>1993 </a:t>
            </a:r>
            <a:r>
              <a:rPr lang="ja-JP" altLang="en-US" dirty="0"/>
              <a:t>年設立。また，この団体によって標準化されたデータ通信方式。</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29</a:t>
            </a:fld>
            <a:endParaRPr kumimoji="1" lang="ja-JP" altLang="en-US"/>
          </a:p>
        </p:txBody>
      </p:sp>
      <p:sp>
        <p:nvSpPr>
          <p:cNvPr id="5" name="テキスト ボックス 4"/>
          <p:cNvSpPr txBox="1"/>
          <p:nvPr/>
        </p:nvSpPr>
        <p:spPr>
          <a:xfrm>
            <a:off x="467544" y="836712"/>
            <a:ext cx="2952328" cy="584775"/>
          </a:xfrm>
          <a:prstGeom prst="rect">
            <a:avLst/>
          </a:prstGeom>
          <a:noFill/>
        </p:spPr>
        <p:txBody>
          <a:bodyPr wrap="square" rtlCol="0">
            <a:spAutoFit/>
          </a:bodyPr>
          <a:lstStyle/>
          <a:p>
            <a:r>
              <a:rPr lang="en-US" altLang="ja-JP" sz="3200" dirty="0" smtClean="0">
                <a:latin typeface="+mn-ea"/>
              </a:rPr>
              <a:t>IrDA</a:t>
            </a:r>
            <a:endParaRPr kumimoji="1" lang="ja-JP" altLang="en-US" sz="3200" dirty="0">
              <a:latin typeface="+mn-ea"/>
            </a:endParaRPr>
          </a:p>
        </p:txBody>
      </p:sp>
    </p:spTree>
    <p:extLst>
      <p:ext uri="{BB962C8B-B14F-4D97-AF65-F5344CB8AC3E}">
        <p14:creationId xmlns:p14="http://schemas.microsoft.com/office/powerpoint/2010/main" val="708944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基本用語</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マザーボード </a:t>
            </a:r>
            <a:endParaRPr lang="en-US" altLang="ja-JP" dirty="0" smtClean="0"/>
          </a:p>
          <a:p>
            <a:pPr marL="0" indent="0">
              <a:buNone/>
            </a:pPr>
            <a:r>
              <a:rPr lang="ja-JP" altLang="en-US" sz="2400" dirty="0" smtClean="0">
                <a:solidFill>
                  <a:srgbClr val="FF0000"/>
                </a:solidFill>
              </a:rPr>
              <a:t>　パソコン</a:t>
            </a:r>
            <a:r>
              <a:rPr lang="ja-JP" altLang="en-US" sz="2400" dirty="0">
                <a:solidFill>
                  <a:srgbClr val="FF0000"/>
                </a:solidFill>
              </a:rPr>
              <a:t>の中心となる板の</a:t>
            </a:r>
            <a:r>
              <a:rPr lang="ja-JP" altLang="en-US" sz="2400" dirty="0" smtClean="0">
                <a:solidFill>
                  <a:srgbClr val="FF0000"/>
                </a:solidFill>
              </a:rPr>
              <a:t>事。</a:t>
            </a:r>
            <a:endParaRPr lang="en-US" altLang="ja-JP" sz="2400" dirty="0" smtClean="0">
              <a:solidFill>
                <a:srgbClr val="FF0000"/>
              </a:solidFill>
            </a:endParaRPr>
          </a:p>
          <a:p>
            <a:pPr marL="0" indent="0">
              <a:buNone/>
            </a:pPr>
            <a:r>
              <a:rPr lang="ja-JP" altLang="en-US" sz="2400" dirty="0" smtClean="0"/>
              <a:t>　パソコン</a:t>
            </a:r>
            <a:r>
              <a:rPr lang="ja-JP" altLang="en-US" sz="2400" dirty="0"/>
              <a:t>にどんなパーツが付けられるかは</a:t>
            </a:r>
            <a:r>
              <a:rPr lang="ja-JP" altLang="en-US" sz="2400" dirty="0" smtClean="0"/>
              <a:t>、</a:t>
            </a:r>
            <a:endParaRPr lang="en-US" altLang="ja-JP" sz="2400" dirty="0" smtClean="0"/>
          </a:p>
          <a:p>
            <a:pPr marL="0" indent="0">
              <a:buNone/>
            </a:pPr>
            <a:r>
              <a:rPr lang="ja-JP" altLang="en-US" sz="2400" dirty="0" smtClean="0"/>
              <a:t>　そのマザーボード</a:t>
            </a:r>
            <a:r>
              <a:rPr lang="ja-JP" altLang="en-US" sz="2400" dirty="0"/>
              <a:t>に</a:t>
            </a:r>
            <a:r>
              <a:rPr lang="ja-JP" altLang="en-US" sz="2400" dirty="0" smtClean="0"/>
              <a:t>よる。</a:t>
            </a:r>
            <a:endParaRPr lang="en-US" altLang="ja-JP" sz="2400" dirty="0" smtClean="0"/>
          </a:p>
          <a:p>
            <a:pPr marL="0" indent="0">
              <a:buNone/>
            </a:pPr>
            <a:r>
              <a:rPr lang="ja-JP" altLang="en-US" sz="2400" dirty="0" smtClean="0">
                <a:solidFill>
                  <a:srgbClr val="FF0000"/>
                </a:solidFill>
              </a:rPr>
              <a:t>　パソコン</a:t>
            </a:r>
            <a:r>
              <a:rPr lang="ja-JP" altLang="en-US" sz="2400" dirty="0">
                <a:solidFill>
                  <a:srgbClr val="FF0000"/>
                </a:solidFill>
              </a:rPr>
              <a:t>の最大性能、拡張性や将来性など</a:t>
            </a:r>
            <a:r>
              <a:rPr lang="ja-JP" altLang="en-US" sz="2400" dirty="0" smtClean="0">
                <a:solidFill>
                  <a:srgbClr val="FF0000"/>
                </a:solidFill>
              </a:rPr>
              <a:t>を</a:t>
            </a:r>
            <a:endParaRPr lang="en-US" altLang="ja-JP" sz="2400" dirty="0" smtClean="0">
              <a:solidFill>
                <a:srgbClr val="FF0000"/>
              </a:solidFill>
            </a:endParaRPr>
          </a:p>
          <a:p>
            <a:pPr marL="0" indent="0">
              <a:buNone/>
            </a:pPr>
            <a:r>
              <a:rPr lang="ja-JP" altLang="en-US" sz="2400" dirty="0" smtClean="0">
                <a:solidFill>
                  <a:srgbClr val="FF0000"/>
                </a:solidFill>
              </a:rPr>
              <a:t>　決定している。</a:t>
            </a:r>
            <a:endParaRPr kumimoji="1" lang="ja-JP" altLang="en-US" sz="2400" dirty="0">
              <a:solidFill>
                <a:srgbClr val="FF0000"/>
              </a:solidFill>
            </a:endParaRPr>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a:t>
            </a:fld>
            <a:endParaRPr kumimoji="1" lang="ja-JP" altLang="en-US"/>
          </a:p>
        </p:txBody>
      </p:sp>
    </p:spTree>
    <p:extLst>
      <p:ext uri="{BB962C8B-B14F-4D97-AF65-F5344CB8AC3E}">
        <p14:creationId xmlns:p14="http://schemas.microsoft.com/office/powerpoint/2010/main" val="2876860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TDP</a:t>
            </a:r>
            <a:r>
              <a:rPr lang="ja-JP" altLang="en-US" dirty="0" smtClean="0"/>
              <a:t>（</a:t>
            </a:r>
            <a:r>
              <a:rPr lang="ja-JP" altLang="en-US" dirty="0"/>
              <a:t>熱設計電力</a:t>
            </a:r>
            <a:r>
              <a:rPr lang="ja-JP" altLang="en-US" dirty="0" smtClean="0"/>
              <a:t>）</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a:t>CPU</a:t>
            </a:r>
            <a:r>
              <a:rPr lang="ja-JP" altLang="en-US" dirty="0"/>
              <a:t>がフル稼働したら、どれだけの熱が</a:t>
            </a:r>
            <a:r>
              <a:rPr lang="ja-JP" altLang="en-US" dirty="0" smtClean="0"/>
              <a:t>出るか</a:t>
            </a:r>
            <a:r>
              <a:rPr lang="ja-JP" altLang="en-US" dirty="0"/>
              <a:t>を示す指標</a:t>
            </a:r>
            <a:br>
              <a:rPr lang="ja-JP" altLang="en-US" dirty="0"/>
            </a:br>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30</a:t>
            </a:fld>
            <a:endParaRPr kumimoji="1" lang="ja-JP" altLang="en-US"/>
          </a:p>
        </p:txBody>
      </p:sp>
    </p:spTree>
    <p:extLst>
      <p:ext uri="{BB962C8B-B14F-4D97-AF65-F5344CB8AC3E}">
        <p14:creationId xmlns:p14="http://schemas.microsoft.com/office/powerpoint/2010/main" val="982103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CPU</a:t>
            </a:r>
            <a:r>
              <a:rPr lang="ja-JP" altLang="en-US" dirty="0"/>
              <a:t>の冷却装置</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smtClean="0"/>
              <a:t>ヒートシンク </a:t>
            </a:r>
            <a:r>
              <a:rPr lang="en-US" altLang="ja-JP" dirty="0" smtClean="0"/>
              <a:t>: </a:t>
            </a:r>
            <a:r>
              <a:rPr lang="ja-JP" altLang="en-US" dirty="0" smtClean="0"/>
              <a:t>熱</a:t>
            </a:r>
            <a:r>
              <a:rPr lang="ja-JP" altLang="en-US" dirty="0"/>
              <a:t>をすばやく移動させ冷却することにより素子の破壊を防ぐ電子部品の</a:t>
            </a:r>
            <a:r>
              <a:rPr lang="ja-JP" altLang="en-US" dirty="0" smtClean="0"/>
              <a:t>ラジエーター。</a:t>
            </a:r>
            <a:endParaRPr lang="en-US" altLang="ja-JP" dirty="0"/>
          </a:p>
          <a:p>
            <a:endParaRPr lang="en-US" altLang="ja-JP" dirty="0" smtClean="0"/>
          </a:p>
          <a:p>
            <a:endParaRPr kumimoji="1" lang="en-US" altLang="ja-JP" dirty="0" smtClean="0"/>
          </a:p>
          <a:p>
            <a:endParaRPr kumimoji="1" lang="en-US" altLang="ja-JP" dirty="0" smtClean="0"/>
          </a:p>
          <a:p>
            <a:endParaRPr kumimoji="1" lang="en-US" altLang="ja-JP" dirty="0"/>
          </a:p>
          <a:p>
            <a:r>
              <a:rPr lang="en-US" altLang="ja-JP" dirty="0"/>
              <a:t>CPU</a:t>
            </a:r>
            <a:r>
              <a:rPr lang="ja-JP" altLang="en-US" dirty="0" smtClean="0"/>
              <a:t>ファン </a:t>
            </a:r>
            <a:r>
              <a:rPr lang="en-US" altLang="ja-JP" dirty="0" smtClean="0"/>
              <a:t>: </a:t>
            </a:r>
            <a:r>
              <a:rPr lang="ja-JP" altLang="en-US" dirty="0" smtClean="0"/>
              <a:t>高温になる</a:t>
            </a:r>
            <a:r>
              <a:rPr lang="en-US" altLang="ja-JP" dirty="0"/>
              <a:t>CPU</a:t>
            </a:r>
            <a:r>
              <a:rPr lang="ja-JP" altLang="en-US" dirty="0"/>
              <a:t>を冷却する</a:t>
            </a:r>
            <a:r>
              <a:rPr lang="ja-JP" altLang="en-US" dirty="0" smtClean="0"/>
              <a:t>ために風を送る装置。</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31</a:t>
            </a:fld>
            <a:endParaRPr kumimoji="1" lang="ja-JP" alt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676" y="2420888"/>
            <a:ext cx="2098923" cy="1601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013" y="4725144"/>
            <a:ext cx="21336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372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a:t>USB</a:t>
            </a:r>
            <a:r>
              <a:rPr lang="ja-JP" altLang="en-US" dirty="0"/>
              <a:t> </a:t>
            </a:r>
            <a:r>
              <a:rPr lang="en-US" altLang="ja-JP" dirty="0"/>
              <a:t>:</a:t>
            </a:r>
            <a:r>
              <a:rPr lang="ja-JP" altLang="en-US" dirty="0"/>
              <a:t>ユニバーサル・シリアル・</a:t>
            </a:r>
            <a:r>
              <a:rPr lang="ja-JP" altLang="en-US" dirty="0" smtClean="0"/>
              <a:t>バス</a:t>
            </a:r>
            <a:endParaRPr lang="en-US" altLang="ja-JP" dirty="0" smtClean="0"/>
          </a:p>
          <a:p>
            <a:endParaRPr lang="en-US" altLang="ja-JP" dirty="0"/>
          </a:p>
          <a:p>
            <a:r>
              <a:rPr lang="en-US" altLang="ja-JP" dirty="0"/>
              <a:t>TDP</a:t>
            </a:r>
            <a:r>
              <a:rPr lang="ja-JP" altLang="en-US" dirty="0"/>
              <a:t>（熱設計電力</a:t>
            </a:r>
            <a:r>
              <a:rPr lang="ja-JP" altLang="en-US" dirty="0" smtClean="0"/>
              <a:t>）：</a:t>
            </a:r>
            <a:r>
              <a:rPr lang="en-US" altLang="ja-JP" dirty="0"/>
              <a:t> CPU</a:t>
            </a:r>
            <a:r>
              <a:rPr lang="ja-JP" altLang="en-US" dirty="0"/>
              <a:t>がフル稼働したら、どれ</a:t>
            </a:r>
            <a:r>
              <a:rPr lang="ja-JP" altLang="en-US" dirty="0" smtClean="0"/>
              <a:t>だけ　　　　　　　　　　</a:t>
            </a:r>
            <a:endParaRPr lang="en-US" altLang="ja-JP" dirty="0" smtClean="0"/>
          </a:p>
          <a:p>
            <a:pPr marL="0" indent="0">
              <a:buNone/>
            </a:pPr>
            <a:r>
              <a:rPr lang="ja-JP" altLang="en-US" dirty="0"/>
              <a:t>　</a:t>
            </a:r>
            <a:r>
              <a:rPr lang="ja-JP" altLang="en-US" dirty="0" smtClean="0"/>
              <a:t>　　　　　　　　　　　　の</a:t>
            </a:r>
            <a:r>
              <a:rPr lang="ja-JP" altLang="en-US" dirty="0"/>
              <a:t>熱が出るかを示す指標</a:t>
            </a:r>
            <a:endParaRPr lang="en-US" altLang="ja-JP" dirty="0" smtClean="0"/>
          </a:p>
          <a:p>
            <a:endParaRPr lang="en-US" altLang="ja-JP" dirty="0"/>
          </a:p>
          <a:p>
            <a:r>
              <a:rPr lang="en-US" altLang="ja-JP" dirty="0">
                <a:latin typeface="+mn-ea"/>
              </a:rPr>
              <a:t>IrDA</a:t>
            </a:r>
            <a:r>
              <a:rPr lang="ja-JP" altLang="en-US" dirty="0">
                <a:latin typeface="+mn-ea"/>
              </a:rPr>
              <a:t> ：　赤外線</a:t>
            </a:r>
            <a:r>
              <a:rPr lang="ja-JP" altLang="en-US" dirty="0"/>
              <a:t>データ通信</a:t>
            </a:r>
            <a:r>
              <a:rPr lang="ja-JP" altLang="en-US" dirty="0" smtClean="0"/>
              <a:t>方式</a:t>
            </a:r>
            <a:endParaRPr lang="en-US" altLang="ja-JP" dirty="0" smtClean="0"/>
          </a:p>
          <a:p>
            <a:endParaRPr lang="en-US" altLang="ja-JP" dirty="0" smtClean="0"/>
          </a:p>
          <a:p>
            <a:r>
              <a:rPr lang="en-US" altLang="ja-JP" dirty="0"/>
              <a:t>CPU</a:t>
            </a:r>
            <a:r>
              <a:rPr lang="ja-JP" altLang="en-US" dirty="0"/>
              <a:t>の冷却装置</a:t>
            </a:r>
            <a:r>
              <a:rPr lang="ja-JP" altLang="en-US" dirty="0" smtClean="0"/>
              <a:t>：　熱を冷ますためのもので、</a:t>
            </a:r>
            <a:endParaRPr lang="en-US" altLang="ja-JP" dirty="0" smtClean="0"/>
          </a:p>
          <a:p>
            <a:pPr marL="0" indent="0">
              <a:buNone/>
            </a:pPr>
            <a:r>
              <a:rPr lang="ja-JP" altLang="en-US" dirty="0" smtClean="0"/>
              <a:t>　　　　　　　　　　　　　　ヒートシンク</a:t>
            </a:r>
            <a:r>
              <a:rPr lang="ja-JP" altLang="en-US" dirty="0"/>
              <a:t>、</a:t>
            </a:r>
            <a:r>
              <a:rPr lang="en-US" altLang="ja-JP" dirty="0"/>
              <a:t>CPU</a:t>
            </a:r>
            <a:r>
              <a:rPr lang="ja-JP" altLang="en-US" dirty="0" smtClean="0"/>
              <a:t>ファンで構成</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32</a:t>
            </a:fld>
            <a:endParaRPr kumimoji="1" lang="ja-JP" altLang="en-US"/>
          </a:p>
        </p:txBody>
      </p:sp>
    </p:spTree>
    <p:extLst>
      <p:ext uri="{BB962C8B-B14F-4D97-AF65-F5344CB8AC3E}">
        <p14:creationId xmlns:p14="http://schemas.microsoft.com/office/powerpoint/2010/main" val="4906526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目次</a:t>
            </a:r>
            <a:endParaRPr kumimoji="1" lang="ja-JP" altLang="en-US" dirty="0"/>
          </a:p>
        </p:txBody>
      </p:sp>
      <p:sp>
        <p:nvSpPr>
          <p:cNvPr id="3" name="コンテンツ プレースホルダー 2"/>
          <p:cNvSpPr>
            <a:spLocks noGrp="1"/>
          </p:cNvSpPr>
          <p:nvPr>
            <p:ph sz="quarter" idx="1"/>
          </p:nvPr>
        </p:nvSpPr>
        <p:spPr/>
        <p:txBody>
          <a:bodyPr/>
          <a:lstStyle/>
          <a:p>
            <a:r>
              <a:rPr kumimoji="1" lang="ja-JP" altLang="en-US" dirty="0" smtClean="0"/>
              <a:t>基本用語</a:t>
            </a:r>
            <a:endParaRPr kumimoji="1" lang="en-US" altLang="ja-JP" dirty="0" smtClean="0"/>
          </a:p>
          <a:p>
            <a:endParaRPr kumimoji="1" lang="en-US" altLang="ja-JP" dirty="0" smtClean="0"/>
          </a:p>
          <a:p>
            <a:r>
              <a:rPr lang="ja-JP" altLang="en-US" dirty="0" smtClean="0"/>
              <a:t>歴史</a:t>
            </a:r>
            <a:endParaRPr lang="en-US" altLang="ja-JP" dirty="0" smtClean="0"/>
          </a:p>
          <a:p>
            <a:endParaRPr lang="en-US" altLang="ja-JP" dirty="0" smtClean="0"/>
          </a:p>
          <a:p>
            <a:r>
              <a:rPr kumimoji="1" lang="ja-JP" altLang="en-US" dirty="0" smtClean="0"/>
              <a:t>デザイン</a:t>
            </a:r>
            <a:endParaRPr kumimoji="1" lang="en-US" altLang="ja-JP" dirty="0" smtClean="0"/>
          </a:p>
          <a:p>
            <a:endParaRPr kumimoji="1" lang="en-US" altLang="ja-JP" dirty="0" smtClean="0"/>
          </a:p>
          <a:p>
            <a:r>
              <a:rPr lang="ja-JP" altLang="en-US" dirty="0">
                <a:solidFill>
                  <a:srgbClr val="FF0000"/>
                </a:solidFill>
              </a:rPr>
              <a:t>ブートストラップ・</a:t>
            </a:r>
            <a:r>
              <a:rPr lang="en-US" altLang="ja-JP" dirty="0">
                <a:solidFill>
                  <a:srgbClr val="FF0000"/>
                </a:solidFill>
              </a:rPr>
              <a:t>IO</a:t>
            </a:r>
            <a:r>
              <a:rPr lang="ja-JP" altLang="en-US" dirty="0" smtClean="0">
                <a:solidFill>
                  <a:srgbClr val="FF0000"/>
                </a:solidFill>
              </a:rPr>
              <a:t>システム</a:t>
            </a:r>
            <a:endParaRPr lang="en-US" altLang="ja-JP" dirty="0" smtClean="0">
              <a:solidFill>
                <a:srgbClr val="FF0000"/>
              </a:solidFill>
            </a:endParaRPr>
          </a:p>
          <a:p>
            <a:endParaRPr lang="en-US" altLang="ja-JP" dirty="0" smtClean="0"/>
          </a:p>
          <a:p>
            <a:r>
              <a:rPr lang="ja-JP" altLang="en-US" dirty="0"/>
              <a:t>ネットワークカード（</a:t>
            </a:r>
            <a:r>
              <a:rPr lang="en-US" altLang="ja-JP" dirty="0"/>
              <a:t>Network Card, NIC)</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33</a:t>
            </a:fld>
            <a:endParaRPr kumimoji="1" lang="ja-JP" altLang="en-US"/>
          </a:p>
        </p:txBody>
      </p:sp>
    </p:spTree>
    <p:extLst>
      <p:ext uri="{BB962C8B-B14F-4D97-AF65-F5344CB8AC3E}">
        <p14:creationId xmlns:p14="http://schemas.microsoft.com/office/powerpoint/2010/main" val="3270206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ブートストラップ・</a:t>
            </a:r>
            <a:r>
              <a:rPr lang="en-US" altLang="ja-JP" dirty="0"/>
              <a:t>IO</a:t>
            </a:r>
            <a:r>
              <a:rPr lang="ja-JP" altLang="en-US" dirty="0" smtClean="0"/>
              <a:t>システム</a:t>
            </a:r>
            <a:r>
              <a:rPr lang="en-US" altLang="ja-JP" dirty="0" smtClean="0"/>
              <a:t/>
            </a:r>
            <a:br>
              <a:rPr lang="en-US" altLang="ja-JP" dirty="0" smtClean="0"/>
            </a:br>
            <a:r>
              <a:rPr lang="ja-JP" altLang="en-US" dirty="0" smtClean="0"/>
              <a:t>（</a:t>
            </a:r>
            <a:r>
              <a:rPr lang="ja-JP" altLang="en-US" dirty="0"/>
              <a:t>押さえておきたいポイント）</a:t>
            </a:r>
            <a:endParaRPr kumimoji="1" lang="ja-JP" altLang="en-US" dirty="0"/>
          </a:p>
        </p:txBody>
      </p:sp>
      <p:sp>
        <p:nvSpPr>
          <p:cNvPr id="3" name="コンテンツ プレースホルダー 2"/>
          <p:cNvSpPr>
            <a:spLocks noGrp="1"/>
          </p:cNvSpPr>
          <p:nvPr>
            <p:ph sz="quarter" idx="1"/>
          </p:nvPr>
        </p:nvSpPr>
        <p:spPr/>
        <p:txBody>
          <a:bodyPr>
            <a:normAutofit fontScale="77500" lnSpcReduction="20000"/>
          </a:bodyPr>
          <a:lstStyle/>
          <a:p>
            <a:r>
              <a:rPr lang="en-US" altLang="ja-JP" dirty="0"/>
              <a:t>BIOS☆</a:t>
            </a:r>
          </a:p>
          <a:p>
            <a:pPr lvl="1"/>
            <a:r>
              <a:rPr lang="ja-JP" altLang="en-US" dirty="0"/>
              <a:t>オーバークロック☆</a:t>
            </a:r>
          </a:p>
          <a:p>
            <a:pPr lvl="1"/>
            <a:r>
              <a:rPr lang="en-US" altLang="ja-JP" dirty="0"/>
              <a:t>Advanced Configuration and Power Interface (ACPI)☆</a:t>
            </a:r>
          </a:p>
          <a:p>
            <a:pPr lvl="1"/>
            <a:r>
              <a:rPr lang="ja-JP" altLang="en-US" dirty="0" smtClean="0"/>
              <a:t>ホットスワップ</a:t>
            </a:r>
            <a:r>
              <a:rPr lang="ja-JP" altLang="en-US" dirty="0"/>
              <a:t>☆</a:t>
            </a:r>
          </a:p>
          <a:p>
            <a:pPr lvl="1"/>
            <a:r>
              <a:rPr lang="en-US" altLang="ja-JP" dirty="0" smtClean="0"/>
              <a:t>Unified </a:t>
            </a:r>
            <a:r>
              <a:rPr lang="en-US" altLang="ja-JP" dirty="0"/>
              <a:t>Extensible Firmware Interface (UEFI) ☆</a:t>
            </a:r>
          </a:p>
          <a:p>
            <a:r>
              <a:rPr lang="en-US" altLang="ja-JP" smtClean="0"/>
              <a:t>EEPROM</a:t>
            </a:r>
            <a:r>
              <a:rPr lang="ja-JP" altLang="en-US" dirty="0"/>
              <a:t>（</a:t>
            </a:r>
            <a:r>
              <a:rPr lang="en-US" altLang="ja-JP" dirty="0"/>
              <a:t>Electrically Erasable Programmable Read-Only Memory</a:t>
            </a:r>
            <a:r>
              <a:rPr lang="ja-JP" altLang="en-US" dirty="0"/>
              <a:t>）☆</a:t>
            </a:r>
          </a:p>
          <a:p>
            <a:r>
              <a:rPr lang="ja-JP" altLang="en-US" dirty="0"/>
              <a:t>ブート☆</a:t>
            </a:r>
          </a:p>
          <a:p>
            <a:r>
              <a:rPr lang="ja-JP" altLang="en-US" dirty="0"/>
              <a:t>ブートストラップローダ☆</a:t>
            </a:r>
          </a:p>
          <a:p>
            <a:pPr lvl="1"/>
            <a:r>
              <a:rPr lang="ja-JP" altLang="en-US" dirty="0"/>
              <a:t>二次ブートローダ☆</a:t>
            </a:r>
          </a:p>
          <a:p>
            <a:pPr lvl="1"/>
            <a:r>
              <a:rPr lang="ja-JP" altLang="en-US" dirty="0"/>
              <a:t>フラッシュブートローダ☆</a:t>
            </a:r>
          </a:p>
          <a:p>
            <a:pPr lvl="1"/>
            <a:r>
              <a:rPr lang="ja-JP" altLang="en-US" dirty="0"/>
              <a:t>ネットワークブート☆</a:t>
            </a:r>
          </a:p>
          <a:p>
            <a:pPr lvl="1"/>
            <a:r>
              <a:rPr lang="ja-JP" altLang="en-US" dirty="0"/>
              <a:t>クイックブート☆</a:t>
            </a:r>
          </a:p>
          <a:p>
            <a:r>
              <a:rPr lang="en-US" altLang="ja-JP" dirty="0"/>
              <a:t>Power On Self Test</a:t>
            </a:r>
            <a:r>
              <a:rPr lang="ja-JP" altLang="en-US" dirty="0"/>
              <a:t>（</a:t>
            </a:r>
            <a:r>
              <a:rPr lang="en-US" altLang="ja-JP" dirty="0"/>
              <a:t>POST</a:t>
            </a:r>
            <a:r>
              <a:rPr lang="ja-JP" altLang="en-US" dirty="0"/>
              <a:t>）</a:t>
            </a:r>
            <a:r>
              <a:rPr lang="ja-JP" altLang="en-US" dirty="0" smtClean="0"/>
              <a:t>☆</a:t>
            </a:r>
            <a:endParaRPr lang="ja-JP" altLang="en-US" dirty="0"/>
          </a:p>
          <a:p>
            <a:r>
              <a:rPr lang="en-US" altLang="ja-JP" dirty="0" smtClean="0"/>
              <a:t>Peripheral </a:t>
            </a:r>
            <a:r>
              <a:rPr lang="en-US" altLang="ja-JP" dirty="0"/>
              <a:t>Component Interconnect</a:t>
            </a:r>
            <a:r>
              <a:rPr lang="ja-JP" altLang="en-US" dirty="0"/>
              <a:t>（ペリフェラル コンポーネント インターコネクト）☆</a:t>
            </a:r>
          </a:p>
          <a:p>
            <a:r>
              <a:rPr lang="en-US" altLang="ja-JP" dirty="0"/>
              <a:t>CMOS</a:t>
            </a:r>
            <a:r>
              <a:rPr lang="ja-JP" altLang="en-US" dirty="0"/>
              <a:t>（シーモス、</a:t>
            </a:r>
            <a:r>
              <a:rPr lang="en-US" altLang="ja-JP" dirty="0"/>
              <a:t>Complementary MOS</a:t>
            </a:r>
            <a:r>
              <a:rPr lang="ja-JP" altLang="en-US" dirty="0"/>
              <a:t>）☆</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34</a:t>
            </a:fld>
            <a:endParaRPr kumimoji="1" lang="ja-JP" altLang="en-US"/>
          </a:p>
        </p:txBody>
      </p:sp>
    </p:spTree>
    <p:extLst>
      <p:ext uri="{BB962C8B-B14F-4D97-AF65-F5344CB8AC3E}">
        <p14:creationId xmlns:p14="http://schemas.microsoft.com/office/powerpoint/2010/main" val="30111248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BIOS</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パソコンなどの主基板（マザーボード）などに格納されたコンピュータプログラム（ファームウェア）の一種で、起動時の</a:t>
            </a:r>
            <a:r>
              <a:rPr lang="en-US" altLang="ja-JP" dirty="0"/>
              <a:t>OS</a:t>
            </a:r>
            <a:r>
              <a:rPr lang="ja-JP" altLang="en-US" dirty="0"/>
              <a:t>の読み込みや、接続された装置・機器に対する基本的な入出力制御などを行うもの。</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35</a:t>
            </a:fld>
            <a:endParaRPr kumimoji="1" lang="ja-JP" altLang="en-US"/>
          </a:p>
        </p:txBody>
      </p:sp>
    </p:spTree>
    <p:extLst>
      <p:ext uri="{BB962C8B-B14F-4D97-AF65-F5344CB8AC3E}">
        <p14:creationId xmlns:p14="http://schemas.microsoft.com/office/powerpoint/2010/main" val="2114678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オーバークロック</a:t>
            </a:r>
            <a:endParaRPr kumimoji="1" lang="ja-JP" altLang="en-US" dirty="0"/>
          </a:p>
        </p:txBody>
      </p:sp>
      <p:sp>
        <p:nvSpPr>
          <p:cNvPr id="3" name="コンテンツ プレースホルダー 2"/>
          <p:cNvSpPr>
            <a:spLocks noGrp="1"/>
          </p:cNvSpPr>
          <p:nvPr>
            <p:ph sz="quarter" idx="1"/>
          </p:nvPr>
        </p:nvSpPr>
        <p:spPr/>
        <p:txBody>
          <a:bodyPr>
            <a:normAutofit fontScale="92500" lnSpcReduction="10000"/>
          </a:bodyPr>
          <a:lstStyle/>
          <a:p>
            <a:r>
              <a:rPr lang="en-US" altLang="ja-JP" dirty="0"/>
              <a:t>BIOS</a:t>
            </a:r>
            <a:r>
              <a:rPr lang="ja-JP" altLang="en-US" dirty="0"/>
              <a:t>の設定を変更することで、</a:t>
            </a:r>
            <a:r>
              <a:rPr lang="en-US" altLang="ja-JP" dirty="0"/>
              <a:t>CPU</a:t>
            </a:r>
            <a:r>
              <a:rPr lang="ja-JP" altLang="en-US" dirty="0"/>
              <a:t>を定格以上のクロックで動作させる</a:t>
            </a:r>
            <a:r>
              <a:rPr lang="ja-JP" altLang="en-US" dirty="0" smtClean="0"/>
              <a:t>こと</a:t>
            </a:r>
            <a:endParaRPr lang="en-US" altLang="ja-JP" dirty="0" smtClean="0"/>
          </a:p>
          <a:p>
            <a:pPr marL="0" indent="0">
              <a:buNone/>
            </a:pPr>
            <a:r>
              <a:rPr lang="ja-JP" altLang="en-US" dirty="0" smtClean="0"/>
              <a:t>メリット</a:t>
            </a:r>
            <a:endParaRPr lang="en-US" altLang="ja-JP" dirty="0" smtClean="0"/>
          </a:p>
          <a:p>
            <a:pPr marL="0" indent="0">
              <a:buNone/>
            </a:pPr>
            <a:r>
              <a:rPr lang="ja-JP" altLang="en-US" dirty="0" smtClean="0"/>
              <a:t>　・</a:t>
            </a:r>
            <a:r>
              <a:rPr lang="en-US" altLang="ja-JP" dirty="0" smtClean="0"/>
              <a:t>CPU</a:t>
            </a:r>
            <a:r>
              <a:rPr lang="ja-JP" altLang="en-US" dirty="0"/>
              <a:t>の性能</a:t>
            </a:r>
            <a:r>
              <a:rPr lang="en-US" altLang="ja-JP" dirty="0" smtClean="0"/>
              <a:t>UP</a:t>
            </a:r>
            <a:endParaRPr lang="en-US" altLang="ja-JP" dirty="0"/>
          </a:p>
          <a:p>
            <a:pPr marL="0" indent="0">
              <a:buNone/>
            </a:pPr>
            <a:r>
              <a:rPr lang="ja-JP" altLang="en-US" smtClean="0"/>
              <a:t>　・</a:t>
            </a:r>
            <a:r>
              <a:rPr lang="ja-JP" altLang="en-US" dirty="0" smtClean="0"/>
              <a:t>処理</a:t>
            </a:r>
            <a:r>
              <a:rPr lang="ja-JP" altLang="en-US" dirty="0"/>
              <a:t>速度の</a:t>
            </a:r>
            <a:r>
              <a:rPr lang="ja-JP" altLang="en-US" dirty="0" smtClean="0"/>
              <a:t>向上</a:t>
            </a:r>
            <a:endParaRPr lang="ja-JP" altLang="en-US" dirty="0"/>
          </a:p>
          <a:p>
            <a:pPr marL="0" indent="0">
              <a:buNone/>
            </a:pPr>
            <a:r>
              <a:rPr lang="ja-JP" altLang="en-US" dirty="0" smtClean="0"/>
              <a:t>　　　例：</a:t>
            </a:r>
            <a:r>
              <a:rPr lang="en-US" altLang="ja-JP" b="1" dirty="0" smtClean="0"/>
              <a:t>Intel</a:t>
            </a:r>
            <a:r>
              <a:rPr lang="ja-JP" altLang="en-US" b="1" dirty="0"/>
              <a:t>　</a:t>
            </a:r>
            <a:r>
              <a:rPr lang="en-US" altLang="ja-JP" b="1" dirty="0"/>
              <a:t>Core i3 530</a:t>
            </a:r>
            <a:r>
              <a:rPr lang="ja-JP" altLang="en-US" dirty="0"/>
              <a:t>のクロック</a:t>
            </a:r>
            <a:r>
              <a:rPr lang="ja-JP" altLang="en-US"/>
              <a:t>は</a:t>
            </a:r>
            <a:r>
              <a:rPr lang="en-US" altLang="ja-JP" b="1" smtClean="0"/>
              <a:t>2.93GHz</a:t>
            </a:r>
            <a:r>
              <a:rPr lang="ja-JP" altLang="en-US" smtClean="0"/>
              <a:t>。</a:t>
            </a:r>
            <a:r>
              <a:rPr lang="ja-JP" altLang="en-US" dirty="0"/>
              <a:t>これ</a:t>
            </a:r>
            <a:r>
              <a:rPr lang="ja-JP" altLang="en-US" dirty="0" smtClean="0"/>
              <a:t>を</a:t>
            </a:r>
            <a:endParaRPr lang="en-US" altLang="ja-JP" dirty="0" smtClean="0"/>
          </a:p>
          <a:p>
            <a:pPr marL="0" indent="0">
              <a:buNone/>
            </a:pPr>
            <a:r>
              <a:rPr lang="ja-JP" altLang="en-US" dirty="0"/>
              <a:t>　</a:t>
            </a:r>
            <a:r>
              <a:rPr lang="ja-JP" altLang="en-US" dirty="0" smtClean="0"/>
              <a:t>　　　　オーバークロックすれば、</a:t>
            </a:r>
            <a:r>
              <a:rPr lang="en-US" altLang="ja-JP" b="1" dirty="0"/>
              <a:t>3.5GHz</a:t>
            </a:r>
            <a:r>
              <a:rPr lang="ja-JP" altLang="en-US" dirty="0"/>
              <a:t>で安定して</a:t>
            </a:r>
            <a:r>
              <a:rPr lang="ja-JP" altLang="en-US"/>
              <a:t>動作</a:t>
            </a:r>
            <a:r>
              <a:rPr lang="ja-JP" altLang="en-US" smtClean="0"/>
              <a:t>させ  </a:t>
            </a:r>
            <a:endParaRPr lang="en-US" altLang="ja-JP" smtClean="0"/>
          </a:p>
          <a:p>
            <a:pPr marL="0" indent="0">
              <a:buNone/>
            </a:pPr>
            <a:r>
              <a:rPr lang="en-US" altLang="ja-JP"/>
              <a:t> </a:t>
            </a:r>
            <a:r>
              <a:rPr lang="en-US" altLang="ja-JP" smtClean="0"/>
              <a:t>          </a:t>
            </a:r>
            <a:r>
              <a:rPr lang="ja-JP" altLang="en-US" smtClean="0"/>
              <a:t>ること</a:t>
            </a:r>
            <a:r>
              <a:rPr lang="ja-JP" altLang="en-US" dirty="0"/>
              <a:t>が</a:t>
            </a:r>
            <a:r>
              <a:rPr lang="ja-JP" altLang="en-US" dirty="0" smtClean="0"/>
              <a:t>できる</a:t>
            </a:r>
            <a:endParaRPr lang="en-US" altLang="ja-JP" dirty="0" smtClean="0"/>
          </a:p>
          <a:p>
            <a:pPr marL="0" indent="0">
              <a:buNone/>
            </a:pPr>
            <a:r>
              <a:rPr lang="ja-JP" altLang="en-US" dirty="0"/>
              <a:t>リスク</a:t>
            </a:r>
          </a:p>
          <a:p>
            <a:pPr marL="0" indent="0">
              <a:buNone/>
            </a:pPr>
            <a:r>
              <a:rPr lang="ja-JP" altLang="en-US" dirty="0" smtClean="0"/>
              <a:t>　</a:t>
            </a:r>
            <a:r>
              <a:rPr lang="ja-JP" altLang="en-US" dirty="0"/>
              <a:t> ・</a:t>
            </a:r>
            <a:r>
              <a:rPr lang="ja-JP" altLang="en-US" dirty="0" smtClean="0"/>
              <a:t>故障</a:t>
            </a:r>
            <a:r>
              <a:rPr lang="ja-JP" altLang="en-US" dirty="0"/>
              <a:t>することがある</a:t>
            </a:r>
          </a:p>
          <a:p>
            <a:pPr marL="0" indent="0">
              <a:buNone/>
            </a:pPr>
            <a:r>
              <a:rPr lang="ja-JP" altLang="en-US" dirty="0" smtClean="0"/>
              <a:t>　</a:t>
            </a:r>
            <a:r>
              <a:rPr lang="ja-JP" altLang="en-US" dirty="0"/>
              <a:t> ・</a:t>
            </a:r>
            <a:r>
              <a:rPr lang="ja-JP" altLang="en-US" dirty="0" smtClean="0"/>
              <a:t>壊れて</a:t>
            </a:r>
            <a:r>
              <a:rPr lang="ja-JP" altLang="en-US" dirty="0"/>
              <a:t>も保障がきかない</a:t>
            </a:r>
          </a:p>
          <a:p>
            <a:pPr marL="0" indent="0">
              <a:buNone/>
            </a:pPr>
            <a:r>
              <a:rPr lang="ja-JP" altLang="en-US" dirty="0" smtClean="0"/>
              <a:t>　</a:t>
            </a:r>
            <a:r>
              <a:rPr lang="ja-JP" altLang="en-US" dirty="0"/>
              <a:t> ・</a:t>
            </a:r>
            <a:r>
              <a:rPr lang="ja-JP" altLang="en-US" dirty="0" smtClean="0"/>
              <a:t>発熱</a:t>
            </a:r>
            <a:r>
              <a:rPr lang="ja-JP" altLang="en-US" dirty="0"/>
              <a:t>が大きくなる</a:t>
            </a:r>
          </a:p>
          <a:p>
            <a:pPr marL="0" indent="0">
              <a:buNone/>
            </a:pPr>
            <a:r>
              <a:rPr lang="ja-JP" altLang="en-US" dirty="0" smtClean="0"/>
              <a:t>　</a:t>
            </a:r>
            <a:r>
              <a:rPr lang="ja-JP" altLang="en-US" dirty="0"/>
              <a:t> ・ </a:t>
            </a:r>
            <a:r>
              <a:rPr lang="en-US" altLang="ja-JP" dirty="0" smtClean="0"/>
              <a:t>CPU</a:t>
            </a:r>
            <a:r>
              <a:rPr lang="ja-JP" altLang="en-US" dirty="0"/>
              <a:t>やその他パーツの寿命を縮める</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36</a:t>
            </a:fld>
            <a:endParaRPr kumimoji="1" lang="ja-JP" altLang="en-US"/>
          </a:p>
        </p:txBody>
      </p:sp>
    </p:spTree>
    <p:extLst>
      <p:ext uri="{BB962C8B-B14F-4D97-AF65-F5344CB8AC3E}">
        <p14:creationId xmlns:p14="http://schemas.microsoft.com/office/powerpoint/2010/main" val="2939480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smtClean="0"/>
              <a:t>BIOS</a:t>
            </a:r>
            <a:r>
              <a:rPr lang="ja-JP" altLang="en-US" dirty="0"/>
              <a:t> </a:t>
            </a:r>
            <a:r>
              <a:rPr lang="en-US" altLang="ja-JP" dirty="0"/>
              <a:t>:</a:t>
            </a:r>
            <a:r>
              <a:rPr lang="ja-JP" altLang="en-US" dirty="0" smtClean="0"/>
              <a:t>パソコンの</a:t>
            </a:r>
            <a:r>
              <a:rPr lang="ja-JP" altLang="en-US" dirty="0"/>
              <a:t>電源が入ったときに最初に動く、主にハードウェアを制御する</a:t>
            </a:r>
            <a:r>
              <a:rPr lang="ja-JP" altLang="en-US" dirty="0" smtClean="0"/>
              <a:t>プログラム</a:t>
            </a:r>
            <a:endParaRPr lang="en-US" altLang="ja-JP" dirty="0" smtClean="0"/>
          </a:p>
          <a:p>
            <a:endParaRPr kumimoji="1" lang="en-US" altLang="ja-JP" dirty="0"/>
          </a:p>
          <a:p>
            <a:endParaRPr lang="en-US" altLang="ja-JP" dirty="0" smtClean="0"/>
          </a:p>
          <a:p>
            <a:endParaRPr kumimoji="1" lang="en-US" altLang="ja-JP" dirty="0"/>
          </a:p>
          <a:p>
            <a:endParaRPr lang="en-US" altLang="ja-JP" dirty="0" smtClean="0"/>
          </a:p>
          <a:p>
            <a:endParaRPr lang="en-US" altLang="ja-JP" dirty="0"/>
          </a:p>
          <a:p>
            <a:endParaRPr lang="en-US" altLang="ja-JP" dirty="0" smtClean="0"/>
          </a:p>
          <a:p>
            <a:endParaRPr lang="en-US" altLang="ja-JP" dirty="0" smtClean="0"/>
          </a:p>
          <a:p>
            <a:r>
              <a:rPr lang="ja-JP" altLang="en-US" dirty="0" smtClean="0"/>
              <a:t>オーバークロック </a:t>
            </a:r>
            <a:r>
              <a:rPr lang="en-US" altLang="ja-JP" dirty="0" smtClean="0"/>
              <a:t>:BIOS</a:t>
            </a:r>
            <a:r>
              <a:rPr lang="ja-JP" altLang="en-US" dirty="0" smtClean="0"/>
              <a:t>のドーピング</a:t>
            </a:r>
            <a:endParaRPr kumimoji="1" lang="ja-JP" alt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420888"/>
            <a:ext cx="2880320" cy="2900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スライド番号プレースホルダー 6"/>
          <p:cNvSpPr>
            <a:spLocks noGrp="1"/>
          </p:cNvSpPr>
          <p:nvPr>
            <p:ph type="sldNum" sz="quarter" idx="15"/>
          </p:nvPr>
        </p:nvSpPr>
        <p:spPr/>
        <p:txBody>
          <a:bodyPr/>
          <a:lstStyle/>
          <a:p>
            <a:fld id="{D2D8002D-B5B0-4BAC-B1F6-782DDCCE6D9C}" type="slidenum">
              <a:rPr kumimoji="1" lang="ja-JP" altLang="en-US" smtClean="0"/>
              <a:t>37</a:t>
            </a:fld>
            <a:endParaRPr kumimoji="1" lang="ja-JP" altLang="en-US"/>
          </a:p>
        </p:txBody>
      </p:sp>
    </p:spTree>
    <p:extLst>
      <p:ext uri="{BB962C8B-B14F-4D97-AF65-F5344CB8AC3E}">
        <p14:creationId xmlns:p14="http://schemas.microsoft.com/office/powerpoint/2010/main" val="3854249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ACPI</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a:t>ACPI</a:t>
            </a:r>
            <a:r>
              <a:rPr lang="ja-JP" altLang="en-US" dirty="0"/>
              <a:t>とは、パソコンの電力制御に関する規格の一つ</a:t>
            </a:r>
            <a:r>
              <a:rPr lang="ja-JP" altLang="en-US" dirty="0" smtClean="0"/>
              <a:t>。</a:t>
            </a:r>
            <a:endParaRPr lang="en-US" altLang="ja-JP" dirty="0" smtClean="0"/>
          </a:p>
          <a:p>
            <a:r>
              <a:rPr lang="en-US" altLang="ja-JP" dirty="0" smtClean="0"/>
              <a:t>OS</a:t>
            </a:r>
            <a:r>
              <a:rPr lang="ja-JP" altLang="en-US" dirty="0"/>
              <a:t>が</a:t>
            </a:r>
            <a:r>
              <a:rPr lang="en-US" altLang="ja-JP" dirty="0"/>
              <a:t>BIOS</a:t>
            </a:r>
            <a:r>
              <a:rPr lang="ja-JP" altLang="en-US" dirty="0"/>
              <a:t>と連携してコンピュータ内部の各パーツの電力を管理する</a:t>
            </a:r>
            <a:r>
              <a:rPr lang="ja-JP" altLang="en-US" dirty="0" smtClean="0"/>
              <a:t>ための</a:t>
            </a:r>
            <a:r>
              <a:rPr lang="ja-JP" altLang="en-US" dirty="0"/>
              <a:t>統一</a:t>
            </a:r>
            <a:r>
              <a:rPr lang="ja-JP" altLang="en-US"/>
              <a:t>された</a:t>
            </a:r>
            <a:r>
              <a:rPr lang="ja-JP" altLang="en-US" smtClean="0"/>
              <a:t>方式</a:t>
            </a:r>
            <a:endParaRPr lang="en-US" altLang="ja-JP" smtClean="0"/>
          </a:p>
          <a:p>
            <a:r>
              <a:rPr lang="ja-JP" altLang="en-US" smtClean="0"/>
              <a:t>単</a:t>
            </a:r>
            <a:r>
              <a:rPr lang="ja-JP" altLang="en-US"/>
              <a:t>なる電源管理だけではなく、</a:t>
            </a:r>
            <a:r>
              <a:rPr lang="en-US" altLang="ja-JP"/>
              <a:t>OS</a:t>
            </a:r>
            <a:r>
              <a:rPr lang="ja-JP" altLang="en-US"/>
              <a:t>主導により多様な機能を実現する。</a:t>
            </a:r>
          </a:p>
          <a:p>
            <a:pPr marL="0" indent="0">
              <a:buNone/>
            </a:pPr>
            <a:r>
              <a:rPr lang="ja-JP" altLang="en-US" smtClean="0"/>
              <a:t>   システム</a:t>
            </a:r>
            <a:r>
              <a:rPr lang="ja-JP" altLang="en-US"/>
              <a:t>全体の電源管理</a:t>
            </a:r>
          </a:p>
          <a:p>
            <a:pPr marL="0" indent="0">
              <a:buNone/>
            </a:pPr>
            <a:r>
              <a:rPr lang="ja-JP" altLang="en-US" smtClean="0"/>
              <a:t>   各デバイス</a:t>
            </a:r>
            <a:r>
              <a:rPr lang="ja-JP" altLang="en-US"/>
              <a:t>ごとの電源管理</a:t>
            </a:r>
          </a:p>
          <a:p>
            <a:pPr marL="0" indent="0">
              <a:buNone/>
            </a:pPr>
            <a:r>
              <a:rPr lang="ja-JP" altLang="en-US" smtClean="0"/>
              <a:t>   温度</a:t>
            </a:r>
            <a:r>
              <a:rPr lang="ja-JP" altLang="en-US"/>
              <a:t>管理</a:t>
            </a:r>
          </a:p>
          <a:p>
            <a:pPr marL="0" indent="0">
              <a:buNone/>
            </a:pPr>
            <a:r>
              <a:rPr lang="ja-JP" altLang="en-US" smtClean="0"/>
              <a:t>   ファン</a:t>
            </a:r>
            <a:r>
              <a:rPr lang="ja-JP" altLang="en-US"/>
              <a:t>の管理</a:t>
            </a:r>
          </a:p>
          <a:p>
            <a:pPr marL="0" indent="0">
              <a:buNone/>
            </a:pPr>
            <a:r>
              <a:rPr lang="en-US" altLang="ja-JP" smtClean="0"/>
              <a:t>   CPU</a:t>
            </a:r>
            <a:r>
              <a:rPr lang="ja-JP" altLang="en-US"/>
              <a:t>の速度管理</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38</a:t>
            </a:fld>
            <a:endParaRPr kumimoji="1" lang="ja-JP" altLang="en-US"/>
          </a:p>
        </p:txBody>
      </p:sp>
    </p:spTree>
    <p:extLst>
      <p:ext uri="{BB962C8B-B14F-4D97-AF65-F5344CB8AC3E}">
        <p14:creationId xmlns:p14="http://schemas.microsoft.com/office/powerpoint/2010/main" val="38974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ACPI</a:t>
            </a:r>
            <a:endParaRPr kumimoji="1" lang="ja-JP" altLang="en-US" dirty="0"/>
          </a:p>
        </p:txBody>
      </p:sp>
      <p:sp>
        <p:nvSpPr>
          <p:cNvPr id="4" name="コンテンツ プレースホルダー 3"/>
          <p:cNvSpPr>
            <a:spLocks noGrp="1"/>
          </p:cNvSpPr>
          <p:nvPr>
            <p:ph sz="quarter" idx="1"/>
          </p:nvPr>
        </p:nvSpPr>
        <p:spPr/>
        <p:txBody>
          <a:bodyPr/>
          <a:lstStyle/>
          <a:p>
            <a:r>
              <a:rPr lang="en-US" altLang="ja-JP" dirty="0"/>
              <a:t>ACPI</a:t>
            </a:r>
            <a:r>
              <a:rPr lang="ja-JP" altLang="en-US" dirty="0"/>
              <a:t>では主に</a:t>
            </a:r>
            <a:r>
              <a:rPr lang="en-US" altLang="ja-JP" dirty="0" smtClean="0"/>
              <a:t>OS</a:t>
            </a:r>
            <a:r>
              <a:rPr lang="ja-JP" altLang="en-US" dirty="0" smtClean="0"/>
              <a:t>が</a:t>
            </a:r>
            <a:r>
              <a:rPr lang="ja-JP" altLang="en-US" dirty="0"/>
              <a:t>電源管理を</a:t>
            </a:r>
            <a:r>
              <a:rPr lang="ja-JP" altLang="en-US" dirty="0" smtClean="0"/>
              <a:t>行う。</a:t>
            </a:r>
            <a:r>
              <a:rPr lang="ja-JP" altLang="en-US" dirty="0"/>
              <a:t/>
            </a:r>
            <a:br>
              <a:rPr lang="ja-JP" altLang="en-US" dirty="0"/>
            </a:br>
            <a:r>
              <a:rPr lang="en-US" altLang="ja-JP" dirty="0"/>
              <a:t>BIOS</a:t>
            </a:r>
            <a:r>
              <a:rPr lang="ja-JP" altLang="en-US" dirty="0"/>
              <a:t>も</a:t>
            </a:r>
            <a:r>
              <a:rPr lang="ja-JP" altLang="en-US" dirty="0" smtClean="0"/>
              <a:t>働くが</a:t>
            </a:r>
            <a:r>
              <a:rPr lang="ja-JP" altLang="en-US" dirty="0"/>
              <a:t>、</a:t>
            </a:r>
            <a:r>
              <a:rPr lang="en-US" altLang="ja-JP" dirty="0"/>
              <a:t>OS</a:t>
            </a:r>
            <a:r>
              <a:rPr lang="ja-JP" altLang="en-US" dirty="0"/>
              <a:t>のサポート的な位置付け</a:t>
            </a:r>
            <a:endParaRPr kumimoji="1" lang="ja-JP"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269119"/>
            <a:ext cx="2533650" cy="276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左矢印 4"/>
          <p:cNvSpPr/>
          <p:nvPr/>
        </p:nvSpPr>
        <p:spPr>
          <a:xfrm>
            <a:off x="4765390" y="4685780"/>
            <a:ext cx="2088232" cy="216024"/>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236296" y="4609126"/>
            <a:ext cx="720080" cy="369332"/>
          </a:xfrm>
          <a:prstGeom prst="rect">
            <a:avLst/>
          </a:prstGeom>
          <a:noFill/>
        </p:spPr>
        <p:txBody>
          <a:bodyPr wrap="square" rtlCol="0">
            <a:spAutoFit/>
          </a:bodyPr>
          <a:lstStyle/>
          <a:p>
            <a:r>
              <a:rPr kumimoji="1" lang="ja-JP" altLang="en-US" dirty="0" smtClean="0"/>
              <a:t>ここ</a:t>
            </a:r>
            <a:endParaRPr kumimoji="1" lang="ja-JP" altLang="en-US" dirty="0"/>
          </a:p>
        </p:txBody>
      </p:sp>
      <p:sp>
        <p:nvSpPr>
          <p:cNvPr id="8" name="スライド番号プレースホルダー 7"/>
          <p:cNvSpPr>
            <a:spLocks noGrp="1"/>
          </p:cNvSpPr>
          <p:nvPr>
            <p:ph type="sldNum" sz="quarter" idx="15"/>
          </p:nvPr>
        </p:nvSpPr>
        <p:spPr/>
        <p:txBody>
          <a:bodyPr/>
          <a:lstStyle/>
          <a:p>
            <a:fld id="{D2D8002D-B5B0-4BAC-B1F6-782DDCCE6D9C}" type="slidenum">
              <a:rPr kumimoji="1" lang="ja-JP" altLang="en-US" smtClean="0"/>
              <a:t>39</a:t>
            </a:fld>
            <a:endParaRPr kumimoji="1" lang="ja-JP" altLang="en-US"/>
          </a:p>
        </p:txBody>
      </p:sp>
    </p:spTree>
    <p:extLst>
      <p:ext uri="{BB962C8B-B14F-4D97-AF65-F5344CB8AC3E}">
        <p14:creationId xmlns:p14="http://schemas.microsoft.com/office/powerpoint/2010/main" val="1813492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基本用語</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プリント</a:t>
            </a:r>
            <a:r>
              <a:rPr lang="ja-JP" altLang="en-US" dirty="0" smtClean="0"/>
              <a:t>基板</a:t>
            </a:r>
            <a:endParaRPr lang="en-US" altLang="ja-JP" dirty="0" smtClean="0"/>
          </a:p>
          <a:p>
            <a:pPr marL="0" indent="0">
              <a:buNone/>
            </a:pPr>
            <a:r>
              <a:rPr lang="ja-JP" altLang="en-US" dirty="0"/>
              <a:t>あらゆる電子機器に必ず使用される主要部品の一つ</a:t>
            </a:r>
            <a:endParaRPr lang="en-US" altLang="ja-JP" dirty="0" smtClean="0"/>
          </a:p>
          <a:p>
            <a:pPr marL="0" indent="0">
              <a:buNone/>
            </a:pPr>
            <a:r>
              <a:rPr lang="ja-JP" altLang="en-US" dirty="0" smtClean="0"/>
              <a:t>薄い</a:t>
            </a:r>
            <a:r>
              <a:rPr lang="ja-JP" altLang="en-US" dirty="0"/>
              <a:t>銅箔が貼り付けられた絶縁体の板に</a:t>
            </a:r>
            <a:r>
              <a:rPr lang="ja-JP" altLang="en-US" dirty="0" smtClean="0"/>
              <a:t>、</a:t>
            </a:r>
            <a:r>
              <a:rPr lang="en-US" altLang="ja-JP" dirty="0" smtClean="0"/>
              <a:t>LSI</a:t>
            </a:r>
            <a:r>
              <a:rPr lang="ja-JP" altLang="en-US" dirty="0" smtClean="0"/>
              <a:t>や</a:t>
            </a:r>
            <a:r>
              <a:rPr lang="ja-JP" altLang="en-US" dirty="0"/>
              <a:t>抵抗などの部品で電子</a:t>
            </a:r>
            <a:r>
              <a:rPr lang="ja-JP" altLang="en-US" dirty="0" smtClean="0"/>
              <a:t>回路を</a:t>
            </a:r>
            <a:r>
              <a:rPr lang="ja-JP" altLang="en-US" dirty="0"/>
              <a:t>構成したもの。単に基板とも</a:t>
            </a:r>
            <a:r>
              <a:rPr lang="ja-JP" altLang="en-US" dirty="0" smtClean="0"/>
              <a:t>呼ぶ。</a:t>
            </a:r>
            <a:endParaRPr lang="en-US" altLang="ja-JP" dirty="0" smtClean="0"/>
          </a:p>
          <a:p>
            <a:pPr marL="0" indent="0">
              <a:buNone/>
            </a:pPr>
            <a:r>
              <a:rPr lang="ja-JP" altLang="en-US" dirty="0" smtClean="0"/>
              <a:t>　</a:t>
            </a:r>
            <a:endParaRPr lang="en-US" altLang="ja-JP" dirty="0"/>
          </a:p>
          <a:p>
            <a:pPr marL="0" indent="0">
              <a:buNone/>
            </a:pPr>
            <a:r>
              <a:rPr lang="ja-JP" altLang="en-US" dirty="0" smtClean="0"/>
              <a:t>　　　　　</a:t>
            </a:r>
            <a:r>
              <a:rPr lang="ja-JP" altLang="en-US" dirty="0" smtClean="0">
                <a:solidFill>
                  <a:srgbClr val="FF0000"/>
                </a:solidFill>
              </a:rPr>
              <a:t>マザーボードもプリント基板である。</a:t>
            </a:r>
            <a:endParaRPr lang="en-US" altLang="ja-JP"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912" y="4427645"/>
            <a:ext cx="253365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a:t>
            </a:fld>
            <a:endParaRPr kumimoji="1" lang="ja-JP" altLang="en-US"/>
          </a:p>
        </p:txBody>
      </p:sp>
    </p:spTree>
    <p:extLst>
      <p:ext uri="{BB962C8B-B14F-4D97-AF65-F5344CB8AC3E}">
        <p14:creationId xmlns:p14="http://schemas.microsoft.com/office/powerpoint/2010/main" val="5544399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ホットスワップ</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コンピュータ や サーバ などのシステムの電源を入れたまま、パーツ や ケーブル、あるいは </a:t>
            </a:r>
            <a:r>
              <a:rPr lang="ja-JP" altLang="en-US" dirty="0" smtClean="0"/>
              <a:t>外部機器 </a:t>
            </a:r>
            <a:r>
              <a:rPr lang="ja-JP" altLang="en-US" dirty="0"/>
              <a:t>などを交換する</a:t>
            </a:r>
            <a:r>
              <a:rPr lang="ja-JP" altLang="en-US" dirty="0" smtClean="0"/>
              <a:t>操作</a:t>
            </a:r>
            <a:endParaRPr lang="en-US" altLang="ja-JP" dirty="0" smtClean="0"/>
          </a:p>
          <a:p>
            <a:endParaRPr lang="en-US" altLang="ja-JP" dirty="0" smtClean="0"/>
          </a:p>
          <a:p>
            <a:r>
              <a:rPr lang="ja-JP" altLang="en-US" dirty="0" smtClean="0"/>
              <a:t>通電 </a:t>
            </a:r>
            <a:r>
              <a:rPr lang="ja-JP" altLang="en-US" dirty="0"/>
              <a:t>したまま一部の部品を着脱できるということ</a:t>
            </a:r>
            <a:endParaRPr lang="en-US" altLang="ja-JP" dirty="0"/>
          </a:p>
          <a:p>
            <a:endParaRPr lang="en-US" altLang="ja-JP" dirty="0" smtClean="0"/>
          </a:p>
          <a:p>
            <a:r>
              <a:rPr lang="ja-JP" altLang="en-US" dirty="0" smtClean="0"/>
              <a:t>例　：</a:t>
            </a:r>
            <a:r>
              <a:rPr lang="en-US" altLang="ja-JP" dirty="0" smtClean="0"/>
              <a:t>USB </a:t>
            </a:r>
            <a:r>
              <a:rPr lang="ja-JP" altLang="en-US" dirty="0" smtClean="0"/>
              <a:t>ケーブルなど</a:t>
            </a:r>
            <a:endParaRPr lang="en-US" altLang="ja-JP" dirty="0" smtClean="0"/>
          </a:p>
          <a:p>
            <a:pPr marL="0" indent="0">
              <a:buNone/>
            </a:pP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40</a:t>
            </a:fld>
            <a:endParaRPr kumimoji="1" lang="ja-JP" altLang="en-US"/>
          </a:p>
        </p:txBody>
      </p:sp>
    </p:spTree>
    <p:extLst>
      <p:ext uri="{BB962C8B-B14F-4D97-AF65-F5344CB8AC3E}">
        <p14:creationId xmlns:p14="http://schemas.microsoft.com/office/powerpoint/2010/main" val="38268732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UEFI</a:t>
            </a:r>
            <a:r>
              <a:rPr lang="ja-JP" altLang="en-US" sz="2700" dirty="0" smtClean="0"/>
              <a:t>（</a:t>
            </a:r>
            <a:r>
              <a:rPr lang="en-US" altLang="ja-JP" sz="2700" b="1" dirty="0"/>
              <a:t> U</a:t>
            </a:r>
            <a:r>
              <a:rPr lang="en-US" altLang="ja-JP" sz="2700" dirty="0"/>
              <a:t>nified </a:t>
            </a:r>
            <a:r>
              <a:rPr lang="en-US" altLang="ja-JP" sz="2700" b="1" dirty="0"/>
              <a:t>E</a:t>
            </a:r>
            <a:r>
              <a:rPr lang="en-US" altLang="ja-JP" sz="2700" dirty="0"/>
              <a:t>xtensible </a:t>
            </a:r>
            <a:r>
              <a:rPr lang="en-US" altLang="ja-JP" sz="2700" b="1" dirty="0"/>
              <a:t>F</a:t>
            </a:r>
            <a:r>
              <a:rPr lang="en-US" altLang="ja-JP" sz="2700" dirty="0"/>
              <a:t>irmware </a:t>
            </a:r>
            <a:r>
              <a:rPr lang="en-US" altLang="ja-JP" sz="2700" b="1" dirty="0"/>
              <a:t>I</a:t>
            </a:r>
            <a:r>
              <a:rPr lang="en-US" altLang="ja-JP" sz="2700" dirty="0"/>
              <a:t>nterface </a:t>
            </a:r>
            <a:r>
              <a:rPr lang="ja-JP" altLang="en-US" sz="2700" dirty="0" smtClean="0"/>
              <a:t>）</a:t>
            </a:r>
            <a:endParaRPr kumimoji="1" lang="ja-JP" altLang="en-US" sz="2700" dirty="0"/>
          </a:p>
        </p:txBody>
      </p:sp>
      <p:sp>
        <p:nvSpPr>
          <p:cNvPr id="3" name="コンテンツ プレースホルダー 2"/>
          <p:cNvSpPr>
            <a:spLocks noGrp="1"/>
          </p:cNvSpPr>
          <p:nvPr>
            <p:ph sz="quarter" idx="1"/>
          </p:nvPr>
        </p:nvSpPr>
        <p:spPr/>
        <p:txBody>
          <a:bodyPr/>
          <a:lstStyle/>
          <a:p>
            <a:r>
              <a:rPr kumimoji="1" lang="en-US" altLang="ja-JP" dirty="0" smtClean="0"/>
              <a:t>BIOS</a:t>
            </a:r>
            <a:r>
              <a:rPr kumimoji="1" lang="ja-JP" altLang="en-US" dirty="0" smtClean="0"/>
              <a:t>の後継者</a:t>
            </a:r>
            <a:endParaRPr kumimoji="1" lang="en-US" altLang="ja-JP" dirty="0" smtClean="0"/>
          </a:p>
          <a:p>
            <a:r>
              <a:rPr lang="en-US" altLang="ja-JP" dirty="0"/>
              <a:t>UEFI</a:t>
            </a:r>
            <a:r>
              <a:rPr lang="ja-JP" altLang="en-US" dirty="0"/>
              <a:t>はあくまで、ファームウェアと</a:t>
            </a:r>
            <a:r>
              <a:rPr lang="en-US" altLang="ja-JP" dirty="0"/>
              <a:t>OS</a:t>
            </a:r>
            <a:r>
              <a:rPr lang="ja-JP" altLang="en-US" dirty="0"/>
              <a:t>のやり取りに関する取り決め</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717031"/>
            <a:ext cx="192405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右矢印 3"/>
          <p:cNvSpPr/>
          <p:nvPr/>
        </p:nvSpPr>
        <p:spPr>
          <a:xfrm>
            <a:off x="2843808" y="4653136"/>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3717030"/>
            <a:ext cx="1924050"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692779" y="4689140"/>
            <a:ext cx="1455285" cy="3600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ja-JP" dirty="0" smtClean="0"/>
              <a:t>UEFI</a:t>
            </a:r>
            <a:endParaRPr kumimoji="1" lang="ja-JP" altLang="en-US" dirty="0"/>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3297929"/>
            <a:ext cx="197167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矢印 8"/>
          <p:cNvSpPr/>
          <p:nvPr/>
        </p:nvSpPr>
        <p:spPr>
          <a:xfrm>
            <a:off x="5741128" y="4691032"/>
            <a:ext cx="4320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692779" y="3925908"/>
            <a:ext cx="1420582" cy="1569660"/>
          </a:xfrm>
          <a:prstGeom prst="rect">
            <a:avLst/>
          </a:prstGeom>
          <a:noFill/>
        </p:spPr>
        <p:txBody>
          <a:bodyPr wrap="none" rtlCol="0">
            <a:spAutoFit/>
          </a:bodyPr>
          <a:lstStyle/>
          <a:p>
            <a:r>
              <a:rPr kumimoji="1" lang="en-US" altLang="ja-JP" sz="9600" b="1" dirty="0" smtClean="0"/>
              <a:t>×</a:t>
            </a:r>
            <a:endParaRPr kumimoji="1" lang="ja-JP" altLang="en-US" sz="9600" b="1" dirty="0"/>
          </a:p>
        </p:txBody>
      </p:sp>
      <p:sp>
        <p:nvSpPr>
          <p:cNvPr id="7" name="スライド番号プレースホルダー 6"/>
          <p:cNvSpPr>
            <a:spLocks noGrp="1"/>
          </p:cNvSpPr>
          <p:nvPr>
            <p:ph type="sldNum" sz="quarter" idx="15"/>
          </p:nvPr>
        </p:nvSpPr>
        <p:spPr/>
        <p:txBody>
          <a:bodyPr/>
          <a:lstStyle/>
          <a:p>
            <a:fld id="{D2D8002D-B5B0-4BAC-B1F6-782DDCCE6D9C}" type="slidenum">
              <a:rPr kumimoji="1" lang="ja-JP" altLang="en-US" smtClean="0"/>
              <a:t>41</a:t>
            </a:fld>
            <a:endParaRPr kumimoji="1" lang="ja-JP" altLang="en-US"/>
          </a:p>
        </p:txBody>
      </p:sp>
    </p:spTree>
    <p:extLst>
      <p:ext uri="{BB962C8B-B14F-4D97-AF65-F5344CB8AC3E}">
        <p14:creationId xmlns:p14="http://schemas.microsoft.com/office/powerpoint/2010/main" val="376839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172"/>
                                        </p:tgtEl>
                                        <p:attrNameLst>
                                          <p:attrName>style.visibility</p:attrName>
                                        </p:attrNameLst>
                                      </p:cBhvr>
                                      <p:to>
                                        <p:strVal val="visible"/>
                                      </p:to>
                                    </p:set>
                                    <p:animEffect transition="in" filter="fade">
                                      <p:cBhvr>
                                        <p:cTn id="13"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EEPROM</a:t>
            </a:r>
            <a:br>
              <a:rPr lang="en-US" altLang="ja-JP" dirty="0" smtClean="0"/>
            </a:br>
            <a:r>
              <a:rPr lang="ja-JP" altLang="en-US" sz="2000" dirty="0" smtClean="0"/>
              <a:t>（</a:t>
            </a:r>
            <a:r>
              <a:rPr lang="en-US" altLang="ja-JP" sz="2000" dirty="0"/>
              <a:t>Electrically Erasable Programmable Read-Only Memory</a:t>
            </a:r>
            <a:r>
              <a:rPr lang="ja-JP" altLang="en-US" sz="2000" dirty="0" smtClean="0"/>
              <a:t>）</a:t>
            </a:r>
            <a:endParaRPr kumimoji="1" lang="ja-JP" altLang="en-US" sz="2000" dirty="0"/>
          </a:p>
        </p:txBody>
      </p:sp>
      <p:sp>
        <p:nvSpPr>
          <p:cNvPr id="3" name="コンテンツ プレースホルダー 2"/>
          <p:cNvSpPr>
            <a:spLocks noGrp="1"/>
          </p:cNvSpPr>
          <p:nvPr>
            <p:ph sz="quarter" idx="1"/>
          </p:nvPr>
        </p:nvSpPr>
        <p:spPr/>
        <p:txBody>
          <a:bodyPr/>
          <a:lstStyle/>
          <a:p>
            <a:r>
              <a:rPr lang="ja-JP" altLang="en-US" dirty="0" smtClean="0"/>
              <a:t>不揮発性</a:t>
            </a:r>
            <a:r>
              <a:rPr lang="ja-JP" altLang="en-US" dirty="0"/>
              <a:t>メモリの一種で、電気（電圧）の操作によってデータの消去や書き換えが可能となっている半導体記憶装置の</a:t>
            </a:r>
            <a:r>
              <a:rPr lang="ja-JP" altLang="en-US" dirty="0" smtClean="0"/>
              <a:t>こと</a:t>
            </a:r>
            <a:endParaRPr lang="en-US" altLang="ja-JP" dirty="0" smtClean="0"/>
          </a:p>
          <a:p>
            <a:endParaRPr kumimoji="1" lang="en-US" altLang="ja-JP" dirty="0"/>
          </a:p>
          <a:p>
            <a:r>
              <a:rPr lang="ja-JP" altLang="en-US" dirty="0"/>
              <a:t>電源を供給しなくてもデータを保持することが</a:t>
            </a:r>
            <a:r>
              <a:rPr lang="ja-JP" altLang="en-US" dirty="0" smtClean="0"/>
              <a:t>できる。</a:t>
            </a:r>
            <a:endParaRPr lang="en-US" altLang="ja-JP" dirty="0" smtClean="0"/>
          </a:p>
          <a:p>
            <a:pPr marL="0" indent="0">
              <a:buNone/>
            </a:pPr>
            <a:r>
              <a:rPr lang="ja-JP" altLang="en-US" dirty="0"/>
              <a:t>　</a:t>
            </a:r>
            <a:r>
              <a:rPr lang="ja-JP" altLang="en-US" dirty="0" smtClean="0"/>
              <a:t> ただし</a:t>
            </a:r>
            <a:r>
              <a:rPr lang="ja-JP" altLang="en-US" dirty="0"/>
              <a:t>データの読み出し</a:t>
            </a:r>
            <a:r>
              <a:rPr lang="ja-JP" altLang="en-US" dirty="0" smtClean="0"/>
              <a:t>は　</a:t>
            </a:r>
            <a:r>
              <a:rPr lang="en-US" altLang="ja-JP" dirty="0" smtClean="0"/>
              <a:t>RAM</a:t>
            </a:r>
            <a:r>
              <a:rPr lang="ja-JP" altLang="en-US" dirty="0" err="1" smtClean="0"/>
              <a:t>ほど</a:t>
            </a:r>
            <a:r>
              <a:rPr lang="ja-JP" altLang="en-US" dirty="0"/>
              <a:t>高速でない</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42</a:t>
            </a:fld>
            <a:endParaRPr kumimoji="1" lang="ja-JP" altLang="en-US"/>
          </a:p>
        </p:txBody>
      </p:sp>
    </p:spTree>
    <p:extLst>
      <p:ext uri="{BB962C8B-B14F-4D97-AF65-F5344CB8AC3E}">
        <p14:creationId xmlns:p14="http://schemas.microsoft.com/office/powerpoint/2010/main" val="17098051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smtClean="0"/>
              <a:t>ACPI</a:t>
            </a:r>
            <a:r>
              <a:rPr lang="ja-JP" altLang="en-US" dirty="0" smtClean="0"/>
              <a:t>： </a:t>
            </a:r>
            <a:r>
              <a:rPr lang="en-US" altLang="ja-JP" dirty="0" smtClean="0"/>
              <a:t>OS</a:t>
            </a:r>
            <a:r>
              <a:rPr lang="ja-JP" altLang="en-US" dirty="0"/>
              <a:t>が</a:t>
            </a:r>
            <a:r>
              <a:rPr lang="en-US" altLang="ja-JP" dirty="0"/>
              <a:t>BIOS</a:t>
            </a:r>
            <a:r>
              <a:rPr lang="ja-JP" altLang="en-US" dirty="0"/>
              <a:t>と連携してコンピュータ内部の各パーツの電力を管理するための統一された</a:t>
            </a:r>
            <a:r>
              <a:rPr lang="ja-JP" altLang="en-US" dirty="0" smtClean="0"/>
              <a:t>方式</a:t>
            </a:r>
            <a:endParaRPr lang="en-US" altLang="ja-JP" dirty="0" smtClean="0"/>
          </a:p>
          <a:p>
            <a:endParaRPr lang="en-US" altLang="ja-JP" dirty="0"/>
          </a:p>
          <a:p>
            <a:r>
              <a:rPr lang="ja-JP" altLang="en-US" b="1" dirty="0" smtClean="0"/>
              <a:t>ホットスワップ：</a:t>
            </a:r>
            <a:r>
              <a:rPr lang="ja-JP" altLang="en-US" dirty="0"/>
              <a:t>通電 したまま一部の部品を着脱</a:t>
            </a:r>
            <a:r>
              <a:rPr lang="ja-JP" altLang="en-US" dirty="0" smtClean="0"/>
              <a:t>できる</a:t>
            </a:r>
            <a:endParaRPr lang="en-US" altLang="ja-JP" dirty="0" smtClean="0"/>
          </a:p>
          <a:p>
            <a:endParaRPr lang="en-US" altLang="ja-JP" dirty="0"/>
          </a:p>
          <a:p>
            <a:r>
              <a:rPr lang="en-US" altLang="ja-JP" dirty="0" smtClean="0"/>
              <a:t>UEFI</a:t>
            </a:r>
            <a:r>
              <a:rPr lang="ja-JP" altLang="en-US" dirty="0" smtClean="0"/>
              <a:t>： </a:t>
            </a:r>
            <a:r>
              <a:rPr lang="en-US" altLang="ja-JP" dirty="0"/>
              <a:t>BIOS</a:t>
            </a:r>
            <a:r>
              <a:rPr lang="ja-JP" altLang="en-US" dirty="0"/>
              <a:t>の</a:t>
            </a:r>
            <a:r>
              <a:rPr lang="ja-JP" altLang="en-US" dirty="0" smtClean="0"/>
              <a:t>後継者</a:t>
            </a:r>
            <a:endParaRPr lang="en-US" altLang="ja-JP" dirty="0" smtClean="0"/>
          </a:p>
          <a:p>
            <a:endParaRPr lang="en-US" altLang="ja-JP" dirty="0"/>
          </a:p>
          <a:p>
            <a:r>
              <a:rPr lang="en-US" altLang="ja-JP" dirty="0" smtClean="0"/>
              <a:t>EEPROM</a:t>
            </a:r>
            <a:r>
              <a:rPr lang="ja-JP" altLang="en-US" dirty="0" smtClean="0"/>
              <a:t>： 不揮発性</a:t>
            </a:r>
            <a:r>
              <a:rPr lang="ja-JP" altLang="en-US" dirty="0"/>
              <a:t>メモリの一種で、電気（電圧）</a:t>
            </a:r>
            <a:r>
              <a:rPr lang="ja-JP" altLang="en-US" dirty="0" smtClean="0"/>
              <a:t>の　　　操作</a:t>
            </a:r>
            <a:r>
              <a:rPr lang="ja-JP" altLang="en-US" dirty="0"/>
              <a:t>によってデータの消去や書き換えが可能となっている半導体記憶装置</a:t>
            </a:r>
            <a:endParaRPr lang="en-US" altLang="ja-JP" dirty="0"/>
          </a:p>
          <a:p>
            <a:endParaRPr lang="en-US" altLang="ja-JP" dirty="0" smtClean="0"/>
          </a:p>
          <a:p>
            <a:endParaRPr lang="ja-JP" altLang="en-US" dirty="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43</a:t>
            </a:fld>
            <a:endParaRPr kumimoji="1" lang="ja-JP" altLang="en-US"/>
          </a:p>
        </p:txBody>
      </p:sp>
    </p:spTree>
    <p:extLst>
      <p:ext uri="{BB962C8B-B14F-4D97-AF65-F5344CB8AC3E}">
        <p14:creationId xmlns:p14="http://schemas.microsoft.com/office/powerpoint/2010/main" val="3098343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ブートストラップローダ</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a:t>boot</a:t>
            </a:r>
            <a:r>
              <a:rPr lang="ja-JP" altLang="en-US" dirty="0"/>
              <a:t>は、起動という</a:t>
            </a:r>
            <a:r>
              <a:rPr lang="ja-JP" altLang="en-US" dirty="0" smtClean="0"/>
              <a:t>意味</a:t>
            </a:r>
            <a:endParaRPr lang="en-US" altLang="ja-JP" dirty="0" smtClean="0"/>
          </a:p>
          <a:p>
            <a:endParaRPr lang="en-US" altLang="ja-JP" dirty="0" smtClean="0"/>
          </a:p>
          <a:p>
            <a:r>
              <a:rPr lang="en-US" altLang="ja-JP" dirty="0" smtClean="0"/>
              <a:t>BIOS</a:t>
            </a:r>
            <a:r>
              <a:rPr lang="ja-JP" altLang="en-US" dirty="0"/>
              <a:t>はデバイスの初期化などが終わると、ブートデバイス（</a:t>
            </a:r>
            <a:r>
              <a:rPr lang="en-US" altLang="ja-JP" dirty="0"/>
              <a:t>FDD</a:t>
            </a:r>
            <a:r>
              <a:rPr lang="ja-JP" altLang="en-US" dirty="0"/>
              <a:t>や</a:t>
            </a:r>
            <a:r>
              <a:rPr lang="en-US" altLang="ja-JP" dirty="0"/>
              <a:t>HDD</a:t>
            </a:r>
            <a:r>
              <a:rPr lang="ja-JP" altLang="en-US" dirty="0"/>
              <a:t>など）の</a:t>
            </a:r>
            <a:r>
              <a:rPr lang="en-US" altLang="ja-JP" dirty="0"/>
              <a:t>MBR</a:t>
            </a:r>
            <a:r>
              <a:rPr lang="ja-JP" altLang="en-US" dirty="0"/>
              <a:t>（</a:t>
            </a:r>
            <a:r>
              <a:rPr lang="en-US" altLang="ja-JP" dirty="0"/>
              <a:t>Master Boot Record</a:t>
            </a:r>
            <a:r>
              <a:rPr lang="ja-JP" altLang="en-US" dirty="0"/>
              <a:t>）をメモリ上にロードし、</a:t>
            </a:r>
            <a:r>
              <a:rPr lang="en-US" altLang="ja-JP" dirty="0"/>
              <a:t>MBR</a:t>
            </a:r>
            <a:r>
              <a:rPr lang="ja-JP" altLang="en-US" dirty="0"/>
              <a:t>領域にあるプログラムに制御を</a:t>
            </a:r>
            <a:r>
              <a:rPr lang="ja-JP" altLang="en-US" dirty="0" smtClean="0"/>
              <a:t>移す</a:t>
            </a:r>
            <a:r>
              <a:rPr lang="ja-JP" altLang="en-US" dirty="0"/>
              <a:t>。この</a:t>
            </a:r>
            <a:r>
              <a:rPr lang="en-US" altLang="ja-JP" dirty="0"/>
              <a:t>MBR</a:t>
            </a:r>
            <a:r>
              <a:rPr lang="ja-JP" altLang="en-US" dirty="0"/>
              <a:t>領域にあるプログラム</a:t>
            </a:r>
            <a:r>
              <a:rPr lang="ja-JP" altLang="en-US" dirty="0" smtClean="0"/>
              <a:t>をブートストラップローダ</a:t>
            </a:r>
            <a:r>
              <a:rPr lang="ja-JP" altLang="en-US" dirty="0"/>
              <a:t>と</a:t>
            </a:r>
            <a:r>
              <a:rPr lang="ja-JP" altLang="en-US" dirty="0" smtClean="0"/>
              <a:t>呼ぶ</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44</a:t>
            </a:fld>
            <a:endParaRPr kumimoji="1" lang="ja-JP" altLang="en-US"/>
          </a:p>
        </p:txBody>
      </p:sp>
    </p:spTree>
    <p:extLst>
      <p:ext uri="{BB962C8B-B14F-4D97-AF65-F5344CB8AC3E}">
        <p14:creationId xmlns:p14="http://schemas.microsoft.com/office/powerpoint/2010/main" val="1224589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MBR</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パソコン</a:t>
            </a:r>
            <a:r>
              <a:rPr lang="ja-JP" altLang="en-US" dirty="0"/>
              <a:t>の起動時に最初に</a:t>
            </a:r>
            <a:r>
              <a:rPr lang="ja-JP" altLang="en-US" dirty="0" smtClean="0"/>
              <a:t>読み込まれる</a:t>
            </a:r>
            <a:endParaRPr lang="en-US" altLang="ja-JP" dirty="0"/>
          </a:p>
          <a:p>
            <a:pPr marL="0" indent="0">
              <a:buNone/>
            </a:pPr>
            <a:r>
              <a:rPr lang="ja-JP" altLang="en-US" dirty="0" smtClean="0"/>
              <a:t>   ハードディスク上</a:t>
            </a:r>
            <a:r>
              <a:rPr lang="ja-JP" altLang="en-US" dirty="0"/>
              <a:t>の</a:t>
            </a:r>
            <a:r>
              <a:rPr lang="ja-JP" altLang="en-US" dirty="0" smtClean="0"/>
              <a:t>部分</a:t>
            </a:r>
            <a:endParaRPr lang="en-US" altLang="ja-JP" dirty="0" smtClean="0"/>
          </a:p>
          <a:p>
            <a:r>
              <a:rPr lang="ja-JP" altLang="en-US" dirty="0"/>
              <a:t>ハードディスク内に収められたどの</a:t>
            </a:r>
            <a:r>
              <a:rPr lang="en-US" altLang="ja-JP" dirty="0"/>
              <a:t>OS</a:t>
            </a:r>
            <a:r>
              <a:rPr lang="ja-JP" altLang="en-US" dirty="0"/>
              <a:t>をどのように起動するかなどの情報が記録されている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45</a:t>
            </a:fld>
            <a:endParaRPr kumimoji="1" lang="ja-JP" altLang="en-US"/>
          </a:p>
        </p:txBody>
      </p:sp>
    </p:spTree>
    <p:extLst>
      <p:ext uri="{BB962C8B-B14F-4D97-AF65-F5344CB8AC3E}">
        <p14:creationId xmlns:p14="http://schemas.microsoft.com/office/powerpoint/2010/main" val="11473816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二次</a:t>
            </a:r>
            <a:r>
              <a:rPr lang="ja-JP" altLang="en-US" b="1" dirty="0" smtClean="0"/>
              <a:t>ブートローダ</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種類として</a:t>
            </a:r>
            <a:r>
              <a:rPr lang="en-US" altLang="ja-JP" dirty="0" smtClean="0"/>
              <a:t>BOOTMGR</a:t>
            </a:r>
            <a:r>
              <a:rPr lang="ja-JP" altLang="en-US" dirty="0" err="1"/>
              <a:t>、</a:t>
            </a:r>
            <a:r>
              <a:rPr lang="en-US" altLang="ja-JP" dirty="0"/>
              <a:t>NTLDR</a:t>
            </a:r>
            <a:r>
              <a:rPr lang="ja-JP" altLang="en-US" dirty="0" err="1"/>
              <a:t>、</a:t>
            </a:r>
            <a:r>
              <a:rPr lang="en-US" altLang="ja-JP" dirty="0"/>
              <a:t>SYSLINUX</a:t>
            </a:r>
            <a:r>
              <a:rPr lang="ja-JP" altLang="en-US" dirty="0" err="1"/>
              <a:t>、</a:t>
            </a:r>
            <a:r>
              <a:rPr lang="en-US" altLang="ja-JP" dirty="0"/>
              <a:t>GRUB</a:t>
            </a:r>
            <a:r>
              <a:rPr lang="ja-JP" altLang="en-US" dirty="0"/>
              <a:t>などがある</a:t>
            </a:r>
            <a:r>
              <a:rPr lang="ja-JP" altLang="en-US" dirty="0" smtClean="0"/>
              <a:t>。</a:t>
            </a:r>
            <a:endParaRPr lang="en-US" altLang="ja-JP" dirty="0" smtClean="0"/>
          </a:p>
          <a:p>
            <a:pPr marL="0" indent="0">
              <a:buNone/>
            </a:pPr>
            <a:endParaRPr lang="en-US" altLang="ja-JP" dirty="0" smtClean="0"/>
          </a:p>
          <a:p>
            <a:r>
              <a:rPr lang="ja-JP" altLang="en-US" dirty="0" smtClean="0"/>
              <a:t>二次</a:t>
            </a:r>
            <a:r>
              <a:rPr lang="ja-JP" altLang="en-US" dirty="0"/>
              <a:t>ブートローダは実際のオペレーティングシステム </a:t>
            </a:r>
            <a:r>
              <a:rPr lang="en-US" altLang="ja-JP" dirty="0"/>
              <a:t>(OS) </a:t>
            </a:r>
            <a:r>
              <a:rPr lang="ja-JP" altLang="en-US" dirty="0"/>
              <a:t>をロードすることができ、最後に</a:t>
            </a:r>
            <a:r>
              <a:rPr lang="en-US" altLang="ja-JP" dirty="0"/>
              <a:t>OS</a:t>
            </a:r>
            <a:r>
              <a:rPr lang="ja-JP" altLang="en-US" dirty="0"/>
              <a:t>を実行する。</a:t>
            </a:r>
            <a:r>
              <a:rPr lang="en-US" altLang="ja-JP" dirty="0"/>
              <a:t>OS</a:t>
            </a:r>
            <a:r>
              <a:rPr lang="ja-JP" altLang="en-US" dirty="0"/>
              <a:t>は初期化処理を行い、デバイスドライバをロードし、</a:t>
            </a:r>
            <a:r>
              <a:rPr lang="en-US" altLang="ja-JP" dirty="0"/>
              <a:t>OS</a:t>
            </a:r>
            <a:r>
              <a:rPr lang="ja-JP" altLang="en-US" dirty="0"/>
              <a:t>の通常の処理に必要とされる他のプログラムをロードする。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46</a:t>
            </a:fld>
            <a:endParaRPr kumimoji="1" lang="ja-JP" altLang="en-US"/>
          </a:p>
        </p:txBody>
      </p:sp>
    </p:spTree>
    <p:extLst>
      <p:ext uri="{BB962C8B-B14F-4D97-AF65-F5344CB8AC3E}">
        <p14:creationId xmlns:p14="http://schemas.microsoft.com/office/powerpoint/2010/main" val="3974606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endParaRPr kumimoji="1" lang="ja-JP" altLang="en-US" dirty="0"/>
          </a:p>
        </p:txBody>
      </p:sp>
      <p:sp>
        <p:nvSpPr>
          <p:cNvPr id="4" name="正方形/長方形 3"/>
          <p:cNvSpPr/>
          <p:nvPr/>
        </p:nvSpPr>
        <p:spPr>
          <a:xfrm>
            <a:off x="891319" y="2060848"/>
            <a:ext cx="7449509"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BIOS</a:t>
            </a:r>
            <a:endParaRPr kumimoji="1" lang="ja-JP" altLang="en-US" dirty="0"/>
          </a:p>
        </p:txBody>
      </p:sp>
      <p:sp>
        <p:nvSpPr>
          <p:cNvPr id="13" name="正方形/長方形 12"/>
          <p:cNvSpPr/>
          <p:nvPr/>
        </p:nvSpPr>
        <p:spPr>
          <a:xfrm>
            <a:off x="930642" y="5013176"/>
            <a:ext cx="7449509"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ja-JP" dirty="0"/>
              <a:t>OS</a:t>
            </a:r>
            <a:endParaRPr kumimoji="1" lang="ja-JP" altLang="en-US" dirty="0"/>
          </a:p>
        </p:txBody>
      </p:sp>
      <p:sp>
        <p:nvSpPr>
          <p:cNvPr id="14" name="正方形/長方形 13"/>
          <p:cNvSpPr/>
          <p:nvPr/>
        </p:nvSpPr>
        <p:spPr>
          <a:xfrm>
            <a:off x="926317" y="4050945"/>
            <a:ext cx="7449509"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b="1" dirty="0"/>
              <a:t>二次ブートローダ</a:t>
            </a:r>
            <a:endParaRPr kumimoji="1" lang="ja-JP" altLang="en-US" dirty="0"/>
          </a:p>
        </p:txBody>
      </p:sp>
      <p:sp>
        <p:nvSpPr>
          <p:cNvPr id="15" name="正方形/長方形 14"/>
          <p:cNvSpPr/>
          <p:nvPr/>
        </p:nvSpPr>
        <p:spPr>
          <a:xfrm>
            <a:off x="926317" y="3003569"/>
            <a:ext cx="7449509" cy="43204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ja-JP" altLang="en-US" dirty="0"/>
              <a:t>ブートローダ</a:t>
            </a:r>
            <a:endParaRPr kumimoji="1" lang="ja-JP" altLang="en-US" dirty="0"/>
          </a:p>
        </p:txBody>
      </p:sp>
      <p:sp>
        <p:nvSpPr>
          <p:cNvPr id="10" name="下矢印 9"/>
          <p:cNvSpPr/>
          <p:nvPr/>
        </p:nvSpPr>
        <p:spPr>
          <a:xfrm>
            <a:off x="4493087" y="2600498"/>
            <a:ext cx="315967" cy="294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a:off x="4497412" y="4581128"/>
            <a:ext cx="315967" cy="294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下矢印 19"/>
          <p:cNvSpPr/>
          <p:nvPr/>
        </p:nvSpPr>
        <p:spPr>
          <a:xfrm>
            <a:off x="4497412" y="3573016"/>
            <a:ext cx="315967" cy="294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スライド番号プレースホルダー 15"/>
          <p:cNvSpPr>
            <a:spLocks noGrp="1"/>
          </p:cNvSpPr>
          <p:nvPr>
            <p:ph type="sldNum" sz="quarter" idx="15"/>
          </p:nvPr>
        </p:nvSpPr>
        <p:spPr/>
        <p:txBody>
          <a:bodyPr/>
          <a:lstStyle/>
          <a:p>
            <a:fld id="{D2D8002D-B5B0-4BAC-B1F6-782DDCCE6D9C}" type="slidenum">
              <a:rPr kumimoji="1" lang="ja-JP" altLang="en-US" smtClean="0"/>
              <a:t>47</a:t>
            </a:fld>
            <a:endParaRPr kumimoji="1" lang="ja-JP" altLang="en-US"/>
          </a:p>
        </p:txBody>
      </p:sp>
    </p:spTree>
    <p:extLst>
      <p:ext uri="{BB962C8B-B14F-4D97-AF65-F5344CB8AC3E}">
        <p14:creationId xmlns:p14="http://schemas.microsoft.com/office/powerpoint/2010/main" val="21071767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smtClean="0"/>
              <a:t>フラッシュブートローダ</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組み込みシステムでは、製造工程や保守工程でプログラムを変更するためにフラッシュブートローダが必須である</a:t>
            </a:r>
            <a:r>
              <a:rPr lang="ja-JP" altLang="en-US" dirty="0" smtClean="0"/>
              <a:t>。</a:t>
            </a:r>
            <a:endParaRPr lang="en-US" altLang="ja-JP" dirty="0" smtClean="0"/>
          </a:p>
          <a:p>
            <a:endParaRPr lang="en-US" altLang="ja-JP" dirty="0" smtClean="0"/>
          </a:p>
          <a:p>
            <a:r>
              <a:rPr lang="ja-JP" altLang="en-US" dirty="0" smtClean="0"/>
              <a:t>フラッシュブートローダ</a:t>
            </a:r>
            <a:r>
              <a:rPr lang="ja-JP" altLang="en-US" dirty="0"/>
              <a:t>はフラッシュメモリ内にあり、リセット後に最初に実行されるアプリケーションである</a:t>
            </a:r>
            <a:r>
              <a:rPr lang="ja-JP" altLang="en-US" dirty="0" smtClean="0"/>
              <a:t>。</a:t>
            </a:r>
            <a:endParaRPr lang="en-US" altLang="ja-JP" dirty="0" smtClean="0"/>
          </a:p>
          <a:p>
            <a:endParaRPr lang="en-US" altLang="ja-JP" dirty="0" smtClean="0"/>
          </a:p>
          <a:p>
            <a:r>
              <a:rPr lang="ja-JP" altLang="en-US" dirty="0" smtClean="0"/>
              <a:t>フラッシュブートローダ</a:t>
            </a:r>
            <a:r>
              <a:rPr lang="ja-JP" altLang="en-US" dirty="0"/>
              <a:t>を出荷製品に入れておくと、アプリケーションの更新・修正、設定の変更が容易に行える。</a:t>
            </a:r>
            <a:r>
              <a:rPr lang="en-US" altLang="ja-JP" dirty="0" smtClean="0"/>
              <a:t>CAN</a:t>
            </a:r>
            <a:r>
              <a:rPr lang="ja-JP" altLang="en-US" dirty="0" smtClean="0"/>
              <a:t>ベース</a:t>
            </a:r>
            <a:r>
              <a:rPr lang="ja-JP" altLang="en-US" dirty="0"/>
              <a:t>のフラッシュブートローダが一般的であり、診断プロトコルを使って通信・ダウンロードを行う。</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48</a:t>
            </a:fld>
            <a:endParaRPr kumimoji="1" lang="ja-JP" altLang="en-US"/>
          </a:p>
        </p:txBody>
      </p:sp>
    </p:spTree>
    <p:extLst>
      <p:ext uri="{BB962C8B-B14F-4D97-AF65-F5344CB8AC3E}">
        <p14:creationId xmlns:p14="http://schemas.microsoft.com/office/powerpoint/2010/main" val="31986969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smtClean="0"/>
              <a:t>ネットワークブート</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コンピュータの起動を、ネットワークを通じて離れた場所にある別のコンピュータから指示・実行すること。 </a:t>
            </a:r>
            <a:endParaRPr lang="en-US" altLang="ja-JP" dirty="0" smtClean="0"/>
          </a:p>
          <a:p>
            <a:pPr marL="0" indent="0">
              <a:buNone/>
            </a:pPr>
            <a:endParaRPr lang="en-US" altLang="ja-JP" dirty="0" smtClean="0"/>
          </a:p>
          <a:p>
            <a:r>
              <a:rPr lang="en-US" altLang="ja-JP" dirty="0" smtClean="0"/>
              <a:t>WOL</a:t>
            </a:r>
            <a:r>
              <a:rPr lang="ja-JP" altLang="en-US" dirty="0"/>
              <a:t>（</a:t>
            </a:r>
            <a:r>
              <a:rPr lang="en-US" altLang="ja-JP" dirty="0"/>
              <a:t>Wake On LAN</a:t>
            </a:r>
            <a:r>
              <a:rPr lang="ja-JP" altLang="en-US" dirty="0"/>
              <a:t>）などの機能により、単純に電源投入に相当する動作を遠隔から指示する方式と、</a:t>
            </a:r>
            <a:r>
              <a:rPr lang="en-US" altLang="ja-JP" dirty="0"/>
              <a:t>PXE</a:t>
            </a:r>
            <a:r>
              <a:rPr lang="ja-JP" altLang="en-US" dirty="0"/>
              <a:t>（</a:t>
            </a:r>
            <a:r>
              <a:rPr lang="en-US" altLang="ja-JP" dirty="0" err="1"/>
              <a:t>Preboot</a:t>
            </a:r>
            <a:r>
              <a:rPr lang="en-US" altLang="ja-JP" dirty="0"/>
              <a:t> </a:t>
            </a:r>
            <a:r>
              <a:rPr lang="en-US" altLang="ja-JP" dirty="0" err="1"/>
              <a:t>eXecution</a:t>
            </a:r>
            <a:r>
              <a:rPr lang="en-US" altLang="ja-JP" dirty="0"/>
              <a:t> Environment</a:t>
            </a:r>
            <a:r>
              <a:rPr lang="ja-JP" altLang="en-US" dirty="0"/>
              <a:t>）などの機能により、起動する</a:t>
            </a:r>
            <a:r>
              <a:rPr lang="en-US" altLang="ja-JP" dirty="0"/>
              <a:t>OS</a:t>
            </a:r>
            <a:r>
              <a:rPr lang="ja-JP" altLang="en-US" dirty="0"/>
              <a:t>のイメージファイルなどをネットワークを通じて対象のコンピュータに送信して起動する方式の二通りがある。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49</a:t>
            </a:fld>
            <a:endParaRPr kumimoji="1" lang="ja-JP" altLang="en-US"/>
          </a:p>
        </p:txBody>
      </p:sp>
    </p:spTree>
    <p:extLst>
      <p:ext uri="{BB962C8B-B14F-4D97-AF65-F5344CB8AC3E}">
        <p14:creationId xmlns:p14="http://schemas.microsoft.com/office/powerpoint/2010/main" val="1047351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基本用語</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smtClean="0"/>
              <a:t>マイクロコンピュータ</a:t>
            </a:r>
            <a:endParaRPr lang="ja-JP" altLang="en-US" dirty="0"/>
          </a:p>
          <a:p>
            <a:pPr marL="0" indent="0">
              <a:buNone/>
            </a:pPr>
            <a:r>
              <a:rPr lang="ja-JP" altLang="en-US" dirty="0" smtClean="0"/>
              <a:t>　中央</a:t>
            </a:r>
            <a:r>
              <a:rPr lang="ja-JP" altLang="en-US" dirty="0"/>
              <a:t>処理装置や記憶装置などを，一個から数個の </a:t>
            </a:r>
            <a:r>
              <a:rPr lang="en-US" altLang="ja-JP" dirty="0"/>
              <a:t>LSI </a:t>
            </a:r>
          </a:p>
          <a:p>
            <a:pPr marL="0" indent="0">
              <a:buNone/>
            </a:pPr>
            <a:r>
              <a:rPr lang="ja-JP" altLang="en-US" dirty="0" smtClean="0"/>
              <a:t>　チップ</a:t>
            </a:r>
            <a:r>
              <a:rPr lang="ja-JP" altLang="en-US" dirty="0"/>
              <a:t>によって実現した，ごく小型のコンピューター</a:t>
            </a:r>
            <a:r>
              <a:rPr lang="ja-JP" altLang="en-US" dirty="0" smtClean="0"/>
              <a:t>。</a:t>
            </a:r>
            <a:endParaRPr lang="en-US" altLang="ja-JP" dirty="0" smtClean="0"/>
          </a:p>
          <a:p>
            <a:pPr marL="0" indent="0">
              <a:buNone/>
            </a:pPr>
            <a:r>
              <a:rPr lang="ja-JP" altLang="en-US" dirty="0"/>
              <a:t>　</a:t>
            </a:r>
            <a:r>
              <a:rPr lang="ja-JP" altLang="en-US" dirty="0" smtClean="0"/>
              <a:t>通称マイコン</a:t>
            </a:r>
            <a:r>
              <a:rPr lang="ja-JP" altLang="en-US" dirty="0"/>
              <a:t>。</a:t>
            </a:r>
          </a:p>
          <a:p>
            <a:pPr marL="0" indent="0">
              <a:buNone/>
            </a:pPr>
            <a:r>
              <a:rPr lang="ja-JP" altLang="en-US" dirty="0" smtClean="0"/>
              <a:t>　マイコン</a:t>
            </a:r>
            <a:r>
              <a:rPr lang="ja-JP" altLang="en-US" dirty="0"/>
              <a:t>とは、</a:t>
            </a:r>
            <a:r>
              <a:rPr lang="en-US" altLang="ja-JP" dirty="0"/>
              <a:t>CPU</a:t>
            </a:r>
            <a:r>
              <a:rPr lang="ja-JP" altLang="en-US" dirty="0" err="1"/>
              <a:t>やメ</a:t>
            </a:r>
            <a:r>
              <a:rPr lang="ja-JP" altLang="en-US" dirty="0"/>
              <a:t>モリを</a:t>
            </a:r>
            <a:r>
              <a:rPr lang="en-US" altLang="ja-JP" dirty="0"/>
              <a:t>1</a:t>
            </a:r>
            <a:r>
              <a:rPr lang="ja-JP" altLang="en-US" dirty="0" err="1"/>
              <a:t>つの</a:t>
            </a:r>
            <a:r>
              <a:rPr lang="en-US" altLang="ja-JP" dirty="0"/>
              <a:t>LSI</a:t>
            </a:r>
            <a:r>
              <a:rPr lang="ja-JP" altLang="en-US" dirty="0"/>
              <a:t>チップに集積</a:t>
            </a:r>
            <a:r>
              <a:rPr lang="ja-JP" altLang="en-US" dirty="0" smtClean="0"/>
              <a:t>し</a:t>
            </a:r>
            <a:endParaRPr lang="en-US" altLang="ja-JP" dirty="0" smtClean="0"/>
          </a:p>
          <a:p>
            <a:pPr marL="0" indent="0">
              <a:buNone/>
            </a:pPr>
            <a:r>
              <a:rPr lang="ja-JP" altLang="en-US" dirty="0"/>
              <a:t>　</a:t>
            </a:r>
            <a:r>
              <a:rPr lang="ja-JP" altLang="en-US" dirty="0" err="1" smtClean="0"/>
              <a:t>た</a:t>
            </a:r>
            <a:r>
              <a:rPr lang="ja-JP" altLang="en-US" dirty="0"/>
              <a:t>回路のことである。</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a:t>
            </a:fld>
            <a:endParaRPr kumimoji="1" lang="ja-JP" altLang="en-US"/>
          </a:p>
        </p:txBody>
      </p:sp>
    </p:spTree>
    <p:extLst>
      <p:ext uri="{BB962C8B-B14F-4D97-AF65-F5344CB8AC3E}">
        <p14:creationId xmlns:p14="http://schemas.microsoft.com/office/powerpoint/2010/main" val="21676388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クイックブート</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起動時に行われるメモリテストや他のテストを最小限に抑えて</a:t>
            </a:r>
            <a:r>
              <a:rPr lang="ja-JP" altLang="en-US" dirty="0" smtClean="0"/>
              <a:t>くれ</a:t>
            </a:r>
            <a:r>
              <a:rPr lang="ja-JP" altLang="en-US" dirty="0"/>
              <a:t>るもの</a:t>
            </a:r>
            <a:r>
              <a:rPr lang="ja-JP" altLang="en-US" dirty="0" smtClean="0"/>
              <a:t>。</a:t>
            </a:r>
            <a:endParaRPr lang="en-US" altLang="ja-JP" dirty="0" smtClean="0"/>
          </a:p>
          <a:p>
            <a:r>
              <a:rPr lang="ja-JP" altLang="en-US" dirty="0" smtClean="0"/>
              <a:t>起動</a:t>
            </a:r>
            <a:r>
              <a:rPr lang="ja-JP" altLang="en-US" dirty="0"/>
              <a:t>順序を変えることによって、</a:t>
            </a:r>
            <a:r>
              <a:rPr lang="en-US" altLang="ja-JP" dirty="0"/>
              <a:t>OS</a:t>
            </a:r>
            <a:r>
              <a:rPr lang="ja-JP" altLang="en-US" dirty="0"/>
              <a:t>起動前に</a:t>
            </a:r>
            <a:r>
              <a:rPr lang="en-US" altLang="ja-JP" dirty="0"/>
              <a:t>CD</a:t>
            </a:r>
            <a:r>
              <a:rPr lang="ja-JP" altLang="en-US" dirty="0"/>
              <a:t>や</a:t>
            </a:r>
            <a:r>
              <a:rPr lang="en-US" altLang="ja-JP" dirty="0"/>
              <a:t>USB</a:t>
            </a:r>
            <a:r>
              <a:rPr lang="ja-JP" altLang="en-US" dirty="0"/>
              <a:t>ドライブ、その他のメディアを検索しなくなるので、起動時間を短縮</a:t>
            </a:r>
            <a:r>
              <a:rPr lang="ja-JP" altLang="en-US" dirty="0" smtClean="0"/>
              <a:t>できる。</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50</a:t>
            </a:fld>
            <a:endParaRPr kumimoji="1" lang="ja-JP" altLang="en-US"/>
          </a:p>
        </p:txBody>
      </p:sp>
    </p:spTree>
    <p:extLst>
      <p:ext uri="{BB962C8B-B14F-4D97-AF65-F5344CB8AC3E}">
        <p14:creationId xmlns:p14="http://schemas.microsoft.com/office/powerpoint/2010/main" val="10037741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smtClean="0"/>
              <a:t>フラッシュブートローダ</a:t>
            </a:r>
            <a:endParaRPr lang="en-US" altLang="ja-JP" dirty="0" smtClean="0"/>
          </a:p>
          <a:p>
            <a:pPr marL="0" indent="0">
              <a:buNone/>
            </a:pPr>
            <a:r>
              <a:rPr lang="ja-JP" altLang="en-US" dirty="0" smtClean="0"/>
              <a:t>　　製造</a:t>
            </a:r>
            <a:r>
              <a:rPr lang="ja-JP" altLang="en-US" dirty="0"/>
              <a:t>工程や保守工程でプログラムを変更するため</a:t>
            </a:r>
            <a:r>
              <a:rPr lang="ja-JP" altLang="en-US" dirty="0" smtClean="0"/>
              <a:t>に</a:t>
            </a:r>
            <a:endParaRPr lang="en-US" altLang="ja-JP" dirty="0" smtClean="0"/>
          </a:p>
          <a:p>
            <a:pPr marL="0" indent="0">
              <a:buNone/>
            </a:pPr>
            <a:r>
              <a:rPr lang="ja-JP" altLang="en-US" dirty="0" smtClean="0"/>
              <a:t>　　フラッシュメモリ内</a:t>
            </a:r>
            <a:r>
              <a:rPr lang="ja-JP" altLang="en-US" dirty="0"/>
              <a:t>にあり、リセット後に最初に実行</a:t>
            </a:r>
            <a:r>
              <a:rPr lang="ja-JP" altLang="en-US" dirty="0" smtClean="0"/>
              <a:t>され　</a:t>
            </a:r>
            <a:endParaRPr lang="en-US" altLang="ja-JP" dirty="0" smtClean="0"/>
          </a:p>
          <a:p>
            <a:pPr marL="0" indent="0">
              <a:buNone/>
            </a:pPr>
            <a:r>
              <a:rPr lang="ja-JP" altLang="en-US" dirty="0"/>
              <a:t>　</a:t>
            </a:r>
            <a:r>
              <a:rPr lang="ja-JP" altLang="en-US" dirty="0" smtClean="0"/>
              <a:t>　</a:t>
            </a:r>
            <a:r>
              <a:rPr lang="ja-JP" altLang="en-US" dirty="0" err="1" smtClean="0"/>
              <a:t>る</a:t>
            </a:r>
            <a:r>
              <a:rPr lang="ja-JP" altLang="en-US" dirty="0" smtClean="0"/>
              <a:t>アプリケーション</a:t>
            </a:r>
            <a:endParaRPr lang="en-US" altLang="ja-JP" dirty="0" smtClean="0"/>
          </a:p>
          <a:p>
            <a:r>
              <a:rPr lang="ja-JP" altLang="en-US" dirty="0" smtClean="0"/>
              <a:t>ネットワークブート</a:t>
            </a:r>
            <a:endParaRPr lang="en-US" altLang="ja-JP" dirty="0" smtClean="0"/>
          </a:p>
          <a:p>
            <a:pPr marL="0" indent="0">
              <a:buNone/>
            </a:pPr>
            <a:r>
              <a:rPr lang="ja-JP" altLang="en-US" dirty="0" smtClean="0"/>
              <a:t>　　コンピュータ</a:t>
            </a:r>
            <a:r>
              <a:rPr lang="ja-JP" altLang="en-US" dirty="0"/>
              <a:t>の起動を、ネットワークを通じて</a:t>
            </a:r>
            <a:r>
              <a:rPr lang="ja-JP" altLang="en-US" dirty="0" smtClean="0"/>
              <a:t>離れた</a:t>
            </a:r>
            <a:endParaRPr lang="en-US" altLang="ja-JP" dirty="0" smtClean="0"/>
          </a:p>
          <a:p>
            <a:pPr marL="0" indent="0">
              <a:buNone/>
            </a:pPr>
            <a:r>
              <a:rPr lang="ja-JP" altLang="en-US" dirty="0"/>
              <a:t>　</a:t>
            </a:r>
            <a:r>
              <a:rPr lang="ja-JP" altLang="en-US" dirty="0" smtClean="0"/>
              <a:t>　場所に</a:t>
            </a:r>
            <a:r>
              <a:rPr lang="ja-JP" altLang="en-US" dirty="0"/>
              <a:t>ある別のコンピュータから指示・実行する</a:t>
            </a:r>
            <a:r>
              <a:rPr lang="ja-JP" altLang="en-US" dirty="0" smtClean="0"/>
              <a:t>こと</a:t>
            </a:r>
            <a:endParaRPr lang="en-US" altLang="ja-JP" dirty="0" smtClean="0"/>
          </a:p>
          <a:p>
            <a:r>
              <a:rPr lang="ja-JP" altLang="en-US" dirty="0" smtClean="0"/>
              <a:t>クイックブート</a:t>
            </a:r>
            <a:endParaRPr lang="en-US" altLang="ja-JP" dirty="0" smtClean="0"/>
          </a:p>
          <a:p>
            <a:pPr marL="0" indent="0">
              <a:buNone/>
            </a:pPr>
            <a:r>
              <a:rPr lang="ja-JP" altLang="en-US" dirty="0" smtClean="0"/>
              <a:t>　　起動</a:t>
            </a:r>
            <a:r>
              <a:rPr lang="ja-JP" altLang="en-US" dirty="0"/>
              <a:t>時間を短縮</a:t>
            </a:r>
            <a:endParaRPr lang="en-US" altLang="ja-JP" dirty="0" smtClean="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51</a:t>
            </a:fld>
            <a:endParaRPr kumimoji="1" lang="ja-JP" altLang="en-US"/>
          </a:p>
        </p:txBody>
      </p:sp>
    </p:spTree>
    <p:extLst>
      <p:ext uri="{BB962C8B-B14F-4D97-AF65-F5344CB8AC3E}">
        <p14:creationId xmlns:p14="http://schemas.microsoft.com/office/powerpoint/2010/main" val="3501372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Power On Self Test</a:t>
            </a:r>
            <a:r>
              <a:rPr lang="ja-JP" altLang="en-US" dirty="0"/>
              <a:t>（</a:t>
            </a:r>
            <a:r>
              <a:rPr lang="en-US" altLang="ja-JP" dirty="0"/>
              <a:t>POST</a:t>
            </a:r>
            <a:r>
              <a:rPr lang="ja-JP" altLang="en-US" dirty="0" smtClean="0"/>
              <a:t>）</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コンピュータ</a:t>
            </a:r>
            <a:r>
              <a:rPr lang="ja-JP" altLang="en-US" dirty="0"/>
              <a:t>やプリンター、ルーターなどの電源を入れたときブートの前に行われる処理を指す。用語は違っても、同様の</a:t>
            </a:r>
            <a:r>
              <a:rPr lang="ja-JP" altLang="en-US" dirty="0" smtClean="0"/>
              <a:t>シーケンス</a:t>
            </a:r>
            <a:r>
              <a:rPr lang="ja-JP" altLang="en-US" dirty="0"/>
              <a:t>は全てのコンピュータアーキテクチャに存在する。</a:t>
            </a:r>
            <a:r>
              <a:rPr lang="en-US" altLang="ja-JP" dirty="0"/>
              <a:t>IPL</a:t>
            </a:r>
            <a:r>
              <a:rPr lang="ja-JP" altLang="en-US" dirty="0"/>
              <a:t>（</a:t>
            </a:r>
            <a:r>
              <a:rPr lang="en-US" altLang="ja-JP" dirty="0"/>
              <a:t>Initial Program Load</a:t>
            </a:r>
            <a:r>
              <a:rPr lang="ja-JP" altLang="en-US" dirty="0"/>
              <a:t>）、ブート、ブートストラップなどと</a:t>
            </a:r>
            <a:r>
              <a:rPr lang="ja-JP" altLang="en-US" dirty="0" smtClean="0"/>
              <a:t>呼ばれる</a:t>
            </a:r>
            <a:r>
              <a:rPr lang="ja-JP" altLang="en-US" dirty="0"/>
              <a:t>処理の前に行われる。</a:t>
            </a:r>
            <a:r>
              <a:rPr lang="en-US" altLang="ja-JP" dirty="0"/>
              <a:t>POST </a:t>
            </a:r>
            <a:r>
              <a:rPr lang="ja-JP" altLang="en-US" dirty="0"/>
              <a:t>という用語は</a:t>
            </a:r>
            <a:r>
              <a:rPr lang="en-US" altLang="ja-JP" dirty="0"/>
              <a:t>PC/AT</a:t>
            </a:r>
            <a:r>
              <a:rPr lang="ja-JP" altLang="en-US" dirty="0"/>
              <a:t>互換機で使われ、一般化した。ブート前の処理を行うコードを指すこともある</a:t>
            </a:r>
            <a:r>
              <a:rPr lang="ja-JP" altLang="en-US" dirty="0" smtClean="0"/>
              <a:t>し、処理</a:t>
            </a:r>
            <a:r>
              <a:rPr lang="ja-JP" altLang="en-US" dirty="0"/>
              <a:t>そのものを指すこともある</a:t>
            </a:r>
            <a:r>
              <a:rPr lang="ja-JP" altLang="en-US" dirty="0" smtClean="0"/>
              <a:t>。</a:t>
            </a:r>
            <a:endParaRPr lang="en-US" altLang="ja-JP" dirty="0" smtClean="0"/>
          </a:p>
          <a:p>
            <a:endParaRPr kumimoji="1" lang="en-US" altLang="ja-JP" dirty="0"/>
          </a:p>
          <a:p>
            <a:r>
              <a:rPr lang="ja-JP" altLang="en-US" dirty="0"/>
              <a:t>装置や回路のチェックや初期化などの処理のこと</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52</a:t>
            </a:fld>
            <a:endParaRPr kumimoji="1" lang="ja-JP" altLang="en-US"/>
          </a:p>
        </p:txBody>
      </p:sp>
    </p:spTree>
    <p:extLst>
      <p:ext uri="{BB962C8B-B14F-4D97-AF65-F5344CB8AC3E}">
        <p14:creationId xmlns:p14="http://schemas.microsoft.com/office/powerpoint/2010/main" val="4035796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b="1" dirty="0" smtClean="0"/>
              <a:t>CMOS</a:t>
            </a:r>
            <a:br>
              <a:rPr lang="en-US" altLang="ja-JP" b="1" dirty="0" smtClean="0"/>
            </a:br>
            <a:r>
              <a:rPr lang="ja-JP" altLang="en-US" sz="2200" b="1" dirty="0" smtClean="0"/>
              <a:t>（</a:t>
            </a:r>
            <a:r>
              <a:rPr lang="en-US" altLang="ja-JP" sz="2200" b="1" dirty="0"/>
              <a:t>complementary metal oxide semiconductor</a:t>
            </a:r>
            <a:r>
              <a:rPr lang="ja-JP" altLang="en-US" sz="2200" b="1" dirty="0" smtClean="0"/>
              <a:t>）</a:t>
            </a:r>
            <a:endParaRPr kumimoji="1" lang="ja-JP" altLang="en-US" sz="2200" dirty="0"/>
          </a:p>
        </p:txBody>
      </p:sp>
      <p:sp>
        <p:nvSpPr>
          <p:cNvPr id="3" name="コンテンツ プレースホルダー 2"/>
          <p:cNvSpPr>
            <a:spLocks noGrp="1"/>
          </p:cNvSpPr>
          <p:nvPr>
            <p:ph sz="quarter" idx="1"/>
          </p:nvPr>
        </p:nvSpPr>
        <p:spPr/>
        <p:txBody>
          <a:bodyPr/>
          <a:lstStyle/>
          <a:p>
            <a:r>
              <a:rPr lang="ja-JP" altLang="en-US" dirty="0"/>
              <a:t>コンピュータの</a:t>
            </a:r>
            <a:r>
              <a:rPr lang="en-US" altLang="ja-JP" dirty="0"/>
              <a:t>CPU</a:t>
            </a:r>
            <a:r>
              <a:rPr lang="ja-JP" altLang="en-US" dirty="0"/>
              <a:t>を構成する基本回路として利用され、現在、システム</a:t>
            </a:r>
            <a:r>
              <a:rPr lang="en-US" altLang="ja-JP" dirty="0"/>
              <a:t>LSI</a:t>
            </a:r>
            <a:r>
              <a:rPr lang="ja-JP" altLang="en-US" dirty="0"/>
              <a:t>といえば</a:t>
            </a:r>
            <a:r>
              <a:rPr lang="en-US" altLang="ja-JP" dirty="0" smtClean="0"/>
              <a:t>CMOS</a:t>
            </a:r>
            <a:r>
              <a:rPr lang="ja-JP" altLang="en-US" dirty="0" smtClean="0"/>
              <a:t>と</a:t>
            </a:r>
            <a:r>
              <a:rPr lang="ja-JP" altLang="en-US" dirty="0"/>
              <a:t>いわれるほど使われて</a:t>
            </a:r>
            <a:r>
              <a:rPr lang="ja-JP" altLang="en-US" dirty="0" smtClean="0"/>
              <a:t>いる</a:t>
            </a:r>
            <a:endParaRPr lang="en-US" altLang="ja-JP" dirty="0" smtClean="0"/>
          </a:p>
          <a:p>
            <a:r>
              <a:rPr lang="en-US" altLang="ja-JP" dirty="0" smtClean="0"/>
              <a:t>MOS</a:t>
            </a:r>
            <a:r>
              <a:rPr lang="ja-JP" altLang="en-US" dirty="0"/>
              <a:t>構造（金属と半導体の間に薄い酸化膜が挟まれた構造）の</a:t>
            </a:r>
            <a:r>
              <a:rPr lang="en-US" altLang="ja-JP" dirty="0"/>
              <a:t>P</a:t>
            </a:r>
            <a:r>
              <a:rPr lang="ja-JP" altLang="en-US" dirty="0"/>
              <a:t>型トランジスタと</a:t>
            </a:r>
            <a:r>
              <a:rPr lang="en-US" altLang="ja-JP" dirty="0"/>
              <a:t>N</a:t>
            </a:r>
            <a:r>
              <a:rPr lang="ja-JP" altLang="en-US" dirty="0"/>
              <a:t>型トランジスタを組み合わせたもの</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53</a:t>
            </a:fld>
            <a:endParaRPr kumimoji="1" lang="ja-JP"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077072"/>
            <a:ext cx="497205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961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en-US" altLang="ja-JP" dirty="0" smtClean="0"/>
              <a:t>POST</a:t>
            </a:r>
            <a:r>
              <a:rPr lang="ja-JP" altLang="en-US" dirty="0" smtClean="0"/>
              <a:t>： 電源を入れた時に行う</a:t>
            </a:r>
            <a:r>
              <a:rPr lang="ja-JP" altLang="en-US" dirty="0"/>
              <a:t>装置や回路のチェックや初期化などの</a:t>
            </a:r>
            <a:r>
              <a:rPr lang="ja-JP" altLang="en-US" dirty="0" smtClean="0"/>
              <a:t>処理</a:t>
            </a:r>
            <a:endParaRPr lang="en-US" altLang="ja-JP" dirty="0" smtClean="0"/>
          </a:p>
          <a:p>
            <a:endParaRPr lang="en-US" altLang="ja-JP" dirty="0" smtClean="0"/>
          </a:p>
          <a:p>
            <a:endParaRPr kumimoji="1" lang="en-US" altLang="ja-JP" dirty="0"/>
          </a:p>
          <a:p>
            <a:r>
              <a:rPr lang="en-US" altLang="ja-JP" dirty="0" smtClean="0"/>
              <a:t>CMOS</a:t>
            </a:r>
            <a:r>
              <a:rPr lang="ja-JP" altLang="en-US" dirty="0" smtClean="0"/>
              <a:t>：</a:t>
            </a:r>
            <a:r>
              <a:rPr lang="ja-JP" altLang="en-US" dirty="0"/>
              <a:t>コンピュータの</a:t>
            </a:r>
            <a:r>
              <a:rPr lang="en-US" altLang="ja-JP" dirty="0"/>
              <a:t>CPU</a:t>
            </a:r>
            <a:r>
              <a:rPr lang="ja-JP" altLang="en-US" dirty="0"/>
              <a:t>を構成</a:t>
            </a:r>
            <a:r>
              <a:rPr lang="ja-JP" altLang="en-US"/>
              <a:t>する</a:t>
            </a:r>
            <a:r>
              <a:rPr lang="ja-JP" altLang="en-US" smtClean="0"/>
              <a:t>基本</a:t>
            </a:r>
            <a:r>
              <a:rPr lang="ja-JP" altLang="en-US"/>
              <a:t>回路</a:t>
            </a:r>
            <a:endParaRPr lang="en-US" altLang="ja-JP" dirty="0" smtClean="0"/>
          </a:p>
          <a:p>
            <a:pPr marL="0" indent="0">
              <a:buNone/>
            </a:pPr>
            <a:r>
              <a:rPr lang="ja-JP" altLang="en-US" dirty="0" smtClean="0"/>
              <a:t>　特徴</a:t>
            </a:r>
            <a:endParaRPr lang="en-US" altLang="ja-JP" dirty="0" smtClean="0"/>
          </a:p>
          <a:p>
            <a:pPr marL="0" indent="0">
              <a:buNone/>
            </a:pPr>
            <a:r>
              <a:rPr kumimoji="1" lang="ja-JP" altLang="en-US" dirty="0"/>
              <a:t>　</a:t>
            </a:r>
            <a:r>
              <a:rPr kumimoji="1" lang="ja-JP" altLang="en-US" dirty="0" smtClean="0"/>
              <a:t>　　</a:t>
            </a:r>
            <a:r>
              <a:rPr lang="ja-JP" altLang="en-US" b="1" dirty="0"/>
              <a:t>消費電力が小さい</a:t>
            </a:r>
          </a:p>
          <a:p>
            <a:pPr marL="0" indent="0">
              <a:buNone/>
            </a:pPr>
            <a:r>
              <a:rPr lang="ja-JP" altLang="en-US" b="1" dirty="0" smtClean="0"/>
              <a:t>　　　動作</a:t>
            </a:r>
            <a:r>
              <a:rPr lang="ja-JP" altLang="en-US" b="1" dirty="0"/>
              <a:t>速度が速い</a:t>
            </a:r>
          </a:p>
          <a:p>
            <a:pPr marL="0" indent="0">
              <a:buNone/>
            </a:pP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54</a:t>
            </a:fld>
            <a:endParaRPr kumimoji="1" lang="ja-JP" altLang="en-US"/>
          </a:p>
        </p:txBody>
      </p:sp>
    </p:spTree>
    <p:extLst>
      <p:ext uri="{BB962C8B-B14F-4D97-AF65-F5344CB8AC3E}">
        <p14:creationId xmlns:p14="http://schemas.microsoft.com/office/powerpoint/2010/main" val="2640806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目次</a:t>
            </a:r>
            <a:endParaRPr kumimoji="1" lang="ja-JP" altLang="en-US" dirty="0"/>
          </a:p>
        </p:txBody>
      </p:sp>
      <p:sp>
        <p:nvSpPr>
          <p:cNvPr id="3" name="コンテンツ プレースホルダー 2"/>
          <p:cNvSpPr>
            <a:spLocks noGrp="1"/>
          </p:cNvSpPr>
          <p:nvPr>
            <p:ph sz="quarter" idx="1"/>
          </p:nvPr>
        </p:nvSpPr>
        <p:spPr/>
        <p:txBody>
          <a:bodyPr/>
          <a:lstStyle/>
          <a:p>
            <a:r>
              <a:rPr kumimoji="1" lang="ja-JP" altLang="en-US" dirty="0" smtClean="0"/>
              <a:t>基本用語</a:t>
            </a:r>
            <a:endParaRPr kumimoji="1" lang="en-US" altLang="ja-JP" dirty="0" smtClean="0"/>
          </a:p>
          <a:p>
            <a:endParaRPr kumimoji="1" lang="en-US" altLang="ja-JP" dirty="0" smtClean="0"/>
          </a:p>
          <a:p>
            <a:r>
              <a:rPr lang="ja-JP" altLang="en-US" dirty="0" smtClean="0"/>
              <a:t>歴史</a:t>
            </a:r>
            <a:endParaRPr lang="en-US" altLang="ja-JP" dirty="0" smtClean="0"/>
          </a:p>
          <a:p>
            <a:endParaRPr lang="en-US" altLang="ja-JP" dirty="0" smtClean="0"/>
          </a:p>
          <a:p>
            <a:r>
              <a:rPr kumimoji="1" lang="ja-JP" altLang="en-US" dirty="0" smtClean="0"/>
              <a:t>デザイン</a:t>
            </a:r>
            <a:endParaRPr kumimoji="1" lang="en-US" altLang="ja-JP" dirty="0" smtClean="0"/>
          </a:p>
          <a:p>
            <a:endParaRPr kumimoji="1" lang="en-US" altLang="ja-JP" dirty="0" smtClean="0"/>
          </a:p>
          <a:p>
            <a:r>
              <a:rPr lang="ja-JP" altLang="en-US" dirty="0"/>
              <a:t>ブートストラップ・</a:t>
            </a:r>
            <a:r>
              <a:rPr lang="en-US" altLang="ja-JP" dirty="0"/>
              <a:t>IO</a:t>
            </a:r>
            <a:r>
              <a:rPr lang="ja-JP" altLang="en-US" dirty="0" smtClean="0"/>
              <a:t>システム</a:t>
            </a:r>
            <a:endParaRPr lang="en-US" altLang="ja-JP" dirty="0" smtClean="0"/>
          </a:p>
          <a:p>
            <a:endParaRPr lang="en-US" altLang="ja-JP" dirty="0" smtClean="0"/>
          </a:p>
          <a:p>
            <a:r>
              <a:rPr lang="ja-JP" altLang="en-US" dirty="0">
                <a:solidFill>
                  <a:srgbClr val="FF0000"/>
                </a:solidFill>
              </a:rPr>
              <a:t>ネットワークカード（</a:t>
            </a:r>
            <a:r>
              <a:rPr lang="en-US" altLang="ja-JP" dirty="0">
                <a:solidFill>
                  <a:srgbClr val="FF0000"/>
                </a:solidFill>
              </a:rPr>
              <a:t>Network Card, NIC)</a:t>
            </a:r>
            <a:endParaRPr kumimoji="1" lang="ja-JP" altLang="en-US" dirty="0">
              <a:solidFill>
                <a:srgbClr val="FF0000"/>
              </a:solidFill>
            </a:endParaRPr>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55</a:t>
            </a:fld>
            <a:endParaRPr kumimoji="1" lang="ja-JP" altLang="en-US"/>
          </a:p>
        </p:txBody>
      </p:sp>
    </p:spTree>
    <p:extLst>
      <p:ext uri="{BB962C8B-B14F-4D97-AF65-F5344CB8AC3E}">
        <p14:creationId xmlns:p14="http://schemas.microsoft.com/office/powerpoint/2010/main" val="32702060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ネットワークカード</a:t>
            </a:r>
            <a:r>
              <a:rPr lang="ja-JP" altLang="en-US" dirty="0"/>
              <a:t>（押さえておきたいポイント）</a:t>
            </a:r>
            <a:r>
              <a:rPr lang="en-US" altLang="ja-JP" dirty="0" smtClean="0"/>
              <a:t/>
            </a:r>
            <a:br>
              <a:rPr lang="en-US" altLang="ja-JP" dirty="0" smtClean="0"/>
            </a:br>
            <a:r>
              <a:rPr lang="ja-JP" altLang="en-US" dirty="0" smtClean="0"/>
              <a:t>（</a:t>
            </a:r>
            <a:r>
              <a:rPr lang="en-US" altLang="ja-JP" dirty="0"/>
              <a:t>Network Card, NIC</a:t>
            </a:r>
            <a:r>
              <a:rPr lang="en-US" altLang="ja-JP" dirty="0" smtClean="0"/>
              <a:t>)</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smtClean="0"/>
              <a:t>物理層</a:t>
            </a:r>
            <a:r>
              <a:rPr lang="ja-JP" altLang="en-US" dirty="0"/>
              <a:t>☆</a:t>
            </a:r>
          </a:p>
          <a:p>
            <a:pPr lvl="1"/>
            <a:r>
              <a:rPr lang="ja-JP" altLang="en-US" dirty="0"/>
              <a:t>具体例</a:t>
            </a:r>
          </a:p>
          <a:p>
            <a:pPr lvl="2"/>
            <a:r>
              <a:rPr lang="en-US" altLang="ja-JP" dirty="0"/>
              <a:t>TCP/IP☆</a:t>
            </a:r>
          </a:p>
          <a:p>
            <a:pPr lvl="2"/>
            <a:r>
              <a:rPr lang="en-US" altLang="ja-JP" dirty="0"/>
              <a:t>DSU☆</a:t>
            </a:r>
          </a:p>
          <a:p>
            <a:pPr lvl="2"/>
            <a:r>
              <a:rPr lang="en-US" altLang="ja-JP" dirty="0" smtClean="0"/>
              <a:t>ISDN </a:t>
            </a:r>
            <a:r>
              <a:rPr lang="en-US" altLang="ja-JP" dirty="0"/>
              <a:t>Integrated Services Digital Network☆</a:t>
            </a:r>
          </a:p>
          <a:p>
            <a:r>
              <a:rPr lang="ja-JP" altLang="en-US" dirty="0" smtClean="0"/>
              <a:t>データリンク層</a:t>
            </a:r>
            <a:r>
              <a:rPr lang="ja-JP" altLang="en-US" dirty="0"/>
              <a:t>☆</a:t>
            </a:r>
          </a:p>
          <a:p>
            <a:r>
              <a:rPr lang="ja-JP" altLang="en-US" dirty="0" smtClean="0"/>
              <a:t>イーサネット</a:t>
            </a:r>
            <a:r>
              <a:rPr lang="ja-JP" altLang="en-US" dirty="0"/>
              <a:t>☆</a:t>
            </a:r>
          </a:p>
          <a:p>
            <a:r>
              <a:rPr lang="ja-JP" altLang="en-US" dirty="0"/>
              <a:t>ファイバーチャネル☆</a:t>
            </a:r>
          </a:p>
          <a:p>
            <a:r>
              <a:rPr lang="en-US" altLang="ja-JP" dirty="0"/>
              <a:t>Wi-Fi☆</a:t>
            </a:r>
          </a:p>
          <a:p>
            <a:r>
              <a:rPr lang="ja-JP" altLang="en-US" dirty="0"/>
              <a:t>トークンリング</a:t>
            </a:r>
            <a:r>
              <a:rPr lang="ja-JP" altLang="en-US" dirty="0" smtClean="0"/>
              <a:t>☆</a:t>
            </a:r>
            <a:endParaRPr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56</a:t>
            </a:fld>
            <a:endParaRPr kumimoji="1" lang="ja-JP" altLang="en-US"/>
          </a:p>
        </p:txBody>
      </p:sp>
    </p:spTree>
    <p:extLst>
      <p:ext uri="{BB962C8B-B14F-4D97-AF65-F5344CB8AC3E}">
        <p14:creationId xmlns:p14="http://schemas.microsoft.com/office/powerpoint/2010/main" val="254609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pPr marL="0" indent="0"/>
            <a:r>
              <a:rPr lang="en-US" altLang="ja-JP" dirty="0"/>
              <a:t>OSI</a:t>
            </a:r>
            <a:r>
              <a:rPr lang="ja-JP" altLang="en-US" dirty="0"/>
              <a:t>参照モデル</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国際</a:t>
            </a:r>
            <a:r>
              <a:rPr lang="ja-JP" altLang="en-US" dirty="0"/>
              <a:t>標準化機構が決めた通信機能の共通</a:t>
            </a:r>
            <a:r>
              <a:rPr lang="ja-JP" altLang="en-US" dirty="0" smtClean="0"/>
              <a:t>ルール</a:t>
            </a:r>
            <a:endParaRPr lang="en-US" altLang="ja-JP" dirty="0" smtClean="0"/>
          </a:p>
          <a:p>
            <a:r>
              <a:rPr lang="en-US" altLang="ja-JP" dirty="0"/>
              <a:t>OSI</a:t>
            </a:r>
            <a:r>
              <a:rPr lang="ja-JP" altLang="en-US" dirty="0"/>
              <a:t>参照モデルではネットワークを</a:t>
            </a:r>
            <a:r>
              <a:rPr lang="en-US" altLang="ja-JP" dirty="0"/>
              <a:t>7</a:t>
            </a:r>
            <a:r>
              <a:rPr lang="ja-JP" altLang="en-US" dirty="0" err="1"/>
              <a:t>つの</a:t>
            </a:r>
            <a:r>
              <a:rPr lang="ja-JP" altLang="en-US" dirty="0"/>
              <a:t>階層に分けて定義して</a:t>
            </a:r>
            <a:r>
              <a:rPr lang="ja-JP" altLang="en-US" dirty="0" smtClean="0"/>
              <a:t>いる</a:t>
            </a:r>
            <a:endParaRPr kumimoji="1" lang="ja-JP"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769" y="2852936"/>
            <a:ext cx="2736304" cy="3342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57</a:t>
            </a:fld>
            <a:endParaRPr kumimoji="1" lang="ja-JP" altLang="en-US"/>
          </a:p>
        </p:txBody>
      </p:sp>
    </p:spTree>
    <p:extLst>
      <p:ext uri="{BB962C8B-B14F-4D97-AF65-F5344CB8AC3E}">
        <p14:creationId xmlns:p14="http://schemas.microsoft.com/office/powerpoint/2010/main" val="23616590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物理層</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物理層ではケーブルやコネクタ、実際にデータを変換した電気信号など、その名の通り物理的な物のルールが定められています</a:t>
            </a:r>
            <a:r>
              <a:rPr lang="ja-JP" altLang="en-US" dirty="0" smtClean="0"/>
              <a:t>。</a:t>
            </a:r>
            <a:endParaRPr lang="en-US" altLang="ja-JP" dirty="0" smtClean="0"/>
          </a:p>
          <a:p>
            <a:endParaRPr kumimoji="1" lang="en-US" altLang="ja-JP" dirty="0"/>
          </a:p>
          <a:p>
            <a:endParaRPr lang="en-US" altLang="ja-JP" dirty="0" smtClean="0"/>
          </a:p>
          <a:p>
            <a:r>
              <a:rPr lang="ja-JP" altLang="en-US" dirty="0">
                <a:solidFill>
                  <a:srgbClr val="FF0000"/>
                </a:solidFill>
              </a:rPr>
              <a:t>物理的なつながりに関する</a:t>
            </a:r>
            <a:r>
              <a:rPr lang="ja-JP" altLang="en-US" dirty="0" smtClean="0">
                <a:solidFill>
                  <a:srgbClr val="FF0000"/>
                </a:solidFill>
              </a:rPr>
              <a:t>あれこれ</a:t>
            </a:r>
            <a:endParaRPr kumimoji="1" lang="ja-JP" altLang="en-US" dirty="0">
              <a:solidFill>
                <a:srgbClr val="FF0000"/>
              </a:solidFill>
            </a:endParaRPr>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58</a:t>
            </a:fld>
            <a:endParaRPr kumimoji="1" lang="ja-JP" altLang="en-US"/>
          </a:p>
        </p:txBody>
      </p:sp>
    </p:spTree>
    <p:extLst>
      <p:ext uri="{BB962C8B-B14F-4D97-AF65-F5344CB8AC3E}">
        <p14:creationId xmlns:p14="http://schemas.microsoft.com/office/powerpoint/2010/main" val="19817383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データリンク層</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直接つながった機器とのやり取りに関するルール</a:t>
            </a:r>
            <a:r>
              <a:rPr lang="ja-JP" altLang="en-US" dirty="0" smtClean="0"/>
              <a:t>が定められている</a:t>
            </a:r>
            <a:endParaRPr kumimoji="1"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smtClean="0"/>
          </a:p>
          <a:p>
            <a:r>
              <a:rPr lang="ja-JP" altLang="en-US" dirty="0">
                <a:solidFill>
                  <a:srgbClr val="FF0000"/>
                </a:solidFill>
              </a:rPr>
              <a:t>直接つながっている機器とのやり取りに関するあれこれ</a:t>
            </a:r>
            <a:endParaRPr kumimoji="1" lang="ja-JP" altLang="en-US"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416" y="2564904"/>
            <a:ext cx="184785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59</a:t>
            </a:fld>
            <a:endParaRPr kumimoji="1" lang="ja-JP" altLang="en-US"/>
          </a:p>
        </p:txBody>
      </p:sp>
    </p:spTree>
    <p:extLst>
      <p:ext uri="{BB962C8B-B14F-4D97-AF65-F5344CB8AC3E}">
        <p14:creationId xmlns:p14="http://schemas.microsoft.com/office/powerpoint/2010/main" val="3838461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基本用語</a:t>
            </a:r>
            <a:endParaRPr kumimoji="1" lang="ja-JP" altLang="en-US" dirty="0"/>
          </a:p>
        </p:txBody>
      </p:sp>
      <p:sp>
        <p:nvSpPr>
          <p:cNvPr id="3" name="コンテンツ プレースホルダー 2"/>
          <p:cNvSpPr>
            <a:spLocks noGrp="1"/>
          </p:cNvSpPr>
          <p:nvPr>
            <p:ph sz="quarter" idx="1"/>
          </p:nvPr>
        </p:nvSpPr>
        <p:spPr/>
        <p:txBody>
          <a:bodyPr>
            <a:normAutofit fontScale="92500" lnSpcReduction="10000"/>
          </a:bodyPr>
          <a:lstStyle/>
          <a:p>
            <a:r>
              <a:rPr lang="ja-JP" altLang="en-US" dirty="0" smtClean="0"/>
              <a:t>バックプレーン</a:t>
            </a:r>
            <a:endParaRPr lang="ja-JP" altLang="en-US" dirty="0"/>
          </a:p>
          <a:p>
            <a:pPr marL="0" indent="0">
              <a:buNone/>
            </a:pPr>
            <a:r>
              <a:rPr lang="ja-JP" altLang="en-US" dirty="0" smtClean="0"/>
              <a:t>　電子</a:t>
            </a:r>
            <a:r>
              <a:rPr lang="ja-JP" altLang="en-US" dirty="0"/>
              <a:t>機器内部の回路基板の一種で、拡張カードや</a:t>
            </a:r>
            <a:r>
              <a:rPr lang="ja-JP" altLang="en-US" dirty="0" smtClean="0"/>
              <a:t>オプション</a:t>
            </a:r>
            <a:endParaRPr lang="en-US" altLang="ja-JP" dirty="0" smtClean="0"/>
          </a:p>
          <a:p>
            <a:pPr marL="0" indent="0">
              <a:buNone/>
            </a:pPr>
            <a:r>
              <a:rPr lang="ja-JP" altLang="en-US" dirty="0" smtClean="0"/>
              <a:t>　部品</a:t>
            </a:r>
            <a:r>
              <a:rPr lang="ja-JP" altLang="en-US" dirty="0"/>
              <a:t>、ケーブルなどを接続するコネクタ類が所定の位置</a:t>
            </a:r>
            <a:r>
              <a:rPr lang="ja-JP" altLang="en-US" dirty="0" smtClean="0"/>
              <a:t>に</a:t>
            </a:r>
            <a:endParaRPr lang="en-US" altLang="ja-JP" dirty="0" smtClean="0"/>
          </a:p>
          <a:p>
            <a:pPr marL="0" indent="0">
              <a:buNone/>
            </a:pPr>
            <a:r>
              <a:rPr lang="ja-JP" altLang="en-US" dirty="0"/>
              <a:t>　</a:t>
            </a:r>
            <a:r>
              <a:rPr lang="ja-JP" altLang="en-US" dirty="0" smtClean="0"/>
              <a:t>実装</a:t>
            </a:r>
            <a:r>
              <a:rPr lang="ja-JP" altLang="en-US" dirty="0"/>
              <a:t>され</a:t>
            </a:r>
            <a:r>
              <a:rPr lang="ja-JP" altLang="en-US" dirty="0" smtClean="0"/>
              <a:t>、それら</a:t>
            </a:r>
            <a:r>
              <a:rPr lang="ja-JP" altLang="en-US" dirty="0"/>
              <a:t>を相互に結ぶ接続回路など</a:t>
            </a:r>
            <a:r>
              <a:rPr lang="ja-JP" altLang="en-US" dirty="0" smtClean="0"/>
              <a:t>が</a:t>
            </a:r>
            <a:endParaRPr lang="en-US" altLang="ja-JP" dirty="0" smtClean="0"/>
          </a:p>
          <a:p>
            <a:pPr marL="0" indent="0">
              <a:buNone/>
            </a:pPr>
            <a:r>
              <a:rPr lang="ja-JP" altLang="en-US" dirty="0"/>
              <a:t>　</a:t>
            </a:r>
            <a:r>
              <a:rPr lang="ja-JP" altLang="en-US" dirty="0" smtClean="0"/>
              <a:t>埋め込まれたもの</a:t>
            </a:r>
            <a:r>
              <a:rPr lang="ja-JP" altLang="en-US" dirty="0"/>
              <a:t>。その機器の中心となる基板。</a:t>
            </a:r>
          </a:p>
          <a:p>
            <a:pPr marL="0" indent="0">
              <a:buNone/>
            </a:pPr>
            <a:endParaRPr lang="ja-JP" altLang="en-US" dirty="0"/>
          </a:p>
          <a:p>
            <a:r>
              <a:rPr lang="ja-JP" altLang="en-US" dirty="0"/>
              <a:t>コンピュータのマザーボードも同じような機能を持つが、</a:t>
            </a:r>
          </a:p>
          <a:p>
            <a:pPr marL="0" indent="0">
              <a:buNone/>
            </a:pPr>
            <a:r>
              <a:rPr lang="ja-JP" altLang="en-US" dirty="0" smtClean="0"/>
              <a:t>　バックプレーン</a:t>
            </a:r>
            <a:r>
              <a:rPr lang="ja-JP" altLang="en-US" dirty="0"/>
              <a:t>にはマザーボードには必ず存在</a:t>
            </a:r>
            <a:r>
              <a:rPr lang="ja-JP" altLang="en-US" dirty="0" smtClean="0"/>
              <a:t>する</a:t>
            </a:r>
            <a:endParaRPr lang="en-US" altLang="ja-JP" dirty="0" smtClean="0"/>
          </a:p>
          <a:p>
            <a:pPr marL="0" indent="0">
              <a:buNone/>
            </a:pPr>
            <a:r>
              <a:rPr lang="ja-JP" altLang="en-US" dirty="0"/>
              <a:t>　</a:t>
            </a:r>
            <a:r>
              <a:rPr lang="en-US" altLang="ja-JP" dirty="0" smtClean="0"/>
              <a:t>CPU</a:t>
            </a:r>
            <a:r>
              <a:rPr lang="ja-JP" altLang="en-US" dirty="0" err="1"/>
              <a:t>やメ</a:t>
            </a:r>
            <a:r>
              <a:rPr lang="ja-JP" altLang="en-US" dirty="0"/>
              <a:t>モリを装着するためのソケットなどが基本的に</a:t>
            </a:r>
            <a:r>
              <a:rPr lang="ja-JP" altLang="en-US" dirty="0" smtClean="0"/>
              <a:t>は</a:t>
            </a:r>
            <a:endParaRPr lang="en-US" altLang="ja-JP" dirty="0" smtClean="0"/>
          </a:p>
          <a:p>
            <a:pPr marL="0" indent="0">
              <a:buNone/>
            </a:pPr>
            <a:r>
              <a:rPr lang="ja-JP" altLang="en-US" dirty="0"/>
              <a:t>　</a:t>
            </a:r>
            <a:r>
              <a:rPr lang="ja-JP" altLang="en-US" dirty="0" smtClean="0"/>
              <a:t>用意</a:t>
            </a:r>
            <a:r>
              <a:rPr lang="ja-JP" altLang="en-US" dirty="0"/>
              <a:t>されていない点で区別される</a:t>
            </a:r>
            <a:r>
              <a:rPr lang="ja-JP" altLang="en-US" dirty="0" smtClean="0"/>
              <a:t>。</a:t>
            </a:r>
            <a:endParaRPr lang="en-US" altLang="ja-JP" dirty="0" smtClean="0"/>
          </a:p>
          <a:p>
            <a:pPr marL="0" indent="0">
              <a:buNone/>
            </a:pPr>
            <a:r>
              <a:rPr lang="ja-JP" altLang="en-US" sz="3000" dirty="0" smtClean="0">
                <a:solidFill>
                  <a:srgbClr val="FF0000"/>
                </a:solidFill>
              </a:rPr>
              <a:t>　　　　</a:t>
            </a:r>
            <a:r>
              <a:rPr lang="en-US" altLang="ja-JP" sz="3000" dirty="0" smtClean="0">
                <a:solidFill>
                  <a:srgbClr val="FF0000"/>
                </a:solidFill>
              </a:rPr>
              <a:t>CPU+</a:t>
            </a:r>
            <a:r>
              <a:rPr lang="ja-JP" altLang="en-US" sz="3000" dirty="0" smtClean="0">
                <a:solidFill>
                  <a:srgbClr val="FF0000"/>
                </a:solidFill>
              </a:rPr>
              <a:t>メモリ</a:t>
            </a:r>
            <a:r>
              <a:rPr lang="en-US" altLang="ja-JP" sz="3000" dirty="0" smtClean="0">
                <a:solidFill>
                  <a:srgbClr val="FF0000"/>
                </a:solidFill>
              </a:rPr>
              <a:t>+</a:t>
            </a:r>
            <a:r>
              <a:rPr lang="ja-JP" altLang="en-US" sz="3000" dirty="0" smtClean="0">
                <a:solidFill>
                  <a:srgbClr val="FF0000"/>
                </a:solidFill>
              </a:rPr>
              <a:t>バックプレーン</a:t>
            </a:r>
            <a:endParaRPr lang="en-US" altLang="ja-JP" sz="3000" dirty="0" smtClean="0">
              <a:solidFill>
                <a:srgbClr val="FF0000"/>
              </a:solidFill>
            </a:endParaRPr>
          </a:p>
          <a:p>
            <a:pPr marL="0" indent="0">
              <a:buNone/>
            </a:pPr>
            <a:r>
              <a:rPr lang="ja-JP" altLang="en-US" sz="3000" dirty="0">
                <a:solidFill>
                  <a:srgbClr val="FF0000"/>
                </a:solidFill>
              </a:rPr>
              <a:t>　</a:t>
            </a:r>
            <a:r>
              <a:rPr lang="ja-JP" altLang="en-US" sz="3000" dirty="0" smtClean="0">
                <a:solidFill>
                  <a:srgbClr val="FF0000"/>
                </a:solidFill>
              </a:rPr>
              <a:t>　　　　　　　　　　　　　　　　≒マザーボード</a:t>
            </a:r>
            <a:endParaRPr lang="en-US" altLang="ja-JP" sz="3000" dirty="0">
              <a:solidFill>
                <a:srgbClr val="FF0000"/>
              </a:solidFill>
            </a:endParaRPr>
          </a:p>
          <a:p>
            <a:pPr marL="0" indent="0">
              <a:buNone/>
            </a:pPr>
            <a:endParaRPr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a:t>
            </a:fld>
            <a:endParaRPr kumimoji="1" lang="ja-JP" altLang="en-US"/>
          </a:p>
        </p:txBody>
      </p:sp>
    </p:spTree>
    <p:extLst>
      <p:ext uri="{BB962C8B-B14F-4D97-AF65-F5344CB8AC3E}">
        <p14:creationId xmlns:p14="http://schemas.microsoft.com/office/powerpoint/2010/main" val="16960945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TCP/IP</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インターネットなどで標準的に用いられる通信</a:t>
            </a:r>
            <a:r>
              <a:rPr lang="ja-JP" altLang="en-US" dirty="0" smtClean="0"/>
              <a:t>プロトコル</a:t>
            </a:r>
            <a:r>
              <a:rPr lang="ja-JP" altLang="en-US" dirty="0"/>
              <a:t>（通信手順</a:t>
            </a:r>
            <a:r>
              <a:rPr lang="ja-JP" altLang="en-US" dirty="0" smtClean="0"/>
              <a:t>）</a:t>
            </a:r>
            <a:endParaRPr lang="en-US" altLang="ja-JP" dirty="0" smtClean="0"/>
          </a:p>
          <a:p>
            <a:endParaRPr lang="en-US" altLang="ja-JP" dirty="0" smtClean="0"/>
          </a:p>
          <a:p>
            <a:r>
              <a:rPr lang="en-US" altLang="ja-JP" dirty="0" smtClean="0"/>
              <a:t>IP</a:t>
            </a:r>
            <a:r>
              <a:rPr lang="ja-JP" altLang="en-US" dirty="0"/>
              <a:t>を中心とする標準的な通信プロトコルの</a:t>
            </a:r>
            <a:r>
              <a:rPr lang="ja-JP" altLang="en-US" dirty="0" smtClean="0"/>
              <a:t>総称</a:t>
            </a:r>
            <a:endParaRPr lang="en-US" altLang="ja-JP" dirty="0" smtClean="0"/>
          </a:p>
          <a:p>
            <a:endParaRPr lang="en-US" altLang="ja-JP" dirty="0" smtClean="0"/>
          </a:p>
          <a:p>
            <a:r>
              <a:rPr lang="ja-JP" altLang="en-US" dirty="0"/>
              <a:t>はがきで例をとると宛先（住所）が</a:t>
            </a:r>
            <a:r>
              <a:rPr lang="en-US" altLang="ja-JP" dirty="0"/>
              <a:t>IP</a:t>
            </a:r>
            <a:r>
              <a:rPr lang="ja-JP" altLang="en-US" dirty="0" err="1"/>
              <a:t>、</a:t>
            </a:r>
            <a:r>
              <a:rPr lang="ja-JP" altLang="en-US" dirty="0"/>
              <a:t>実際に配達するのが</a:t>
            </a:r>
            <a:r>
              <a:rPr lang="en-US" altLang="ja-JP" dirty="0"/>
              <a:t>TCP</a:t>
            </a:r>
            <a:r>
              <a:rPr lang="ja-JP" altLang="en-US" dirty="0"/>
              <a:t>の役割</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60</a:t>
            </a:fld>
            <a:endParaRPr kumimoji="1" lang="ja-JP" altLang="en-US"/>
          </a:p>
        </p:txBody>
      </p:sp>
    </p:spTree>
    <p:extLst>
      <p:ext uri="{BB962C8B-B14F-4D97-AF65-F5344CB8AC3E}">
        <p14:creationId xmlns:p14="http://schemas.microsoft.com/office/powerpoint/2010/main" val="2390545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物理層 ：ケーブル</a:t>
            </a:r>
            <a:r>
              <a:rPr lang="ja-JP" altLang="en-US" dirty="0"/>
              <a:t>やコネクタ、実際にデータを変換した電気</a:t>
            </a:r>
            <a:r>
              <a:rPr lang="ja-JP" altLang="en-US"/>
              <a:t>信号など物理的な物のルール</a:t>
            </a:r>
            <a:endParaRPr lang="en-US" altLang="ja-JP" dirty="0" smtClean="0"/>
          </a:p>
          <a:p>
            <a:endParaRPr kumimoji="1" lang="en-US" altLang="ja-JP" dirty="0"/>
          </a:p>
          <a:p>
            <a:r>
              <a:rPr lang="ja-JP" altLang="en-US" dirty="0" smtClean="0"/>
              <a:t>データリンク層： 直接</a:t>
            </a:r>
            <a:r>
              <a:rPr lang="ja-JP" altLang="en-US" dirty="0"/>
              <a:t>つながった機器とのやり取りに関する</a:t>
            </a:r>
            <a:r>
              <a:rPr lang="ja-JP" altLang="en-US" dirty="0" smtClean="0"/>
              <a:t>ルール</a:t>
            </a:r>
            <a:endParaRPr lang="en-US" altLang="ja-JP" dirty="0" smtClean="0"/>
          </a:p>
          <a:p>
            <a:endParaRPr kumimoji="1" lang="en-US" altLang="ja-JP" dirty="0" smtClean="0"/>
          </a:p>
          <a:p>
            <a:r>
              <a:rPr lang="en-US" altLang="ja-JP" dirty="0" smtClean="0"/>
              <a:t>TCP/IP</a:t>
            </a:r>
            <a:r>
              <a:rPr lang="ja-JP" altLang="en-US" dirty="0" smtClean="0"/>
              <a:t>： インターネット</a:t>
            </a:r>
            <a:r>
              <a:rPr lang="ja-JP" altLang="en-US" dirty="0"/>
              <a:t>などで標準的に用いられる通信プロトコル（通信手順）</a:t>
            </a:r>
            <a:endParaRPr lang="en-US" altLang="ja-JP" dirty="0"/>
          </a:p>
          <a:p>
            <a:pPr marL="0" indent="0">
              <a:buNone/>
            </a:pPr>
            <a:endParaRPr kumimoji="1" lang="en-US" altLang="ja-JP" dirty="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61</a:t>
            </a:fld>
            <a:endParaRPr kumimoji="1" lang="ja-JP" altLang="en-US"/>
          </a:p>
        </p:txBody>
      </p:sp>
    </p:spTree>
    <p:extLst>
      <p:ext uri="{BB962C8B-B14F-4D97-AF65-F5344CB8AC3E}">
        <p14:creationId xmlns:p14="http://schemas.microsoft.com/office/powerpoint/2010/main" val="23231787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イーサネット</a:t>
            </a:r>
            <a:endParaRPr kumimoji="1" lang="ja-JP" altLang="en-US" dirty="0"/>
          </a:p>
        </p:txBody>
      </p:sp>
      <p:sp>
        <p:nvSpPr>
          <p:cNvPr id="3" name="コンテンツ プレースホルダー 2"/>
          <p:cNvSpPr>
            <a:spLocks noGrp="1"/>
          </p:cNvSpPr>
          <p:nvPr>
            <p:ph sz="quarter" idx="1"/>
          </p:nvPr>
        </p:nvSpPr>
        <p:spPr/>
        <p:txBody>
          <a:bodyPr>
            <a:normAutofit fontScale="92500" lnSpcReduction="10000"/>
          </a:bodyPr>
          <a:lstStyle/>
          <a:p>
            <a:r>
              <a:rPr lang="ja-JP" altLang="en-US" dirty="0"/>
              <a:t> </a:t>
            </a:r>
            <a:r>
              <a:rPr lang="ja-JP" altLang="en-US" dirty="0" smtClean="0"/>
              <a:t>コンピューターネットワーク</a:t>
            </a:r>
            <a:r>
              <a:rPr lang="ja-JP" altLang="en-US" dirty="0"/>
              <a:t>の規格の</a:t>
            </a:r>
            <a:r>
              <a:rPr lang="en-US" altLang="ja-JP" dirty="0"/>
              <a:t>1</a:t>
            </a:r>
            <a:r>
              <a:rPr lang="ja-JP" altLang="en-US" dirty="0"/>
              <a:t>つで、世界中のオフィスや家庭で一般的に使用されている有線の</a:t>
            </a:r>
            <a:r>
              <a:rPr lang="en-US" altLang="ja-JP" dirty="0"/>
              <a:t>LAN (Local Area Network) </a:t>
            </a:r>
            <a:r>
              <a:rPr lang="ja-JP" altLang="en-US" dirty="0"/>
              <a:t>で最も使用されている技術規格で、</a:t>
            </a:r>
            <a:r>
              <a:rPr lang="en-US" altLang="ja-JP" dirty="0"/>
              <a:t>OSI</a:t>
            </a:r>
            <a:r>
              <a:rPr lang="ja-JP" altLang="en-US" dirty="0"/>
              <a:t>参照モデルの下位</a:t>
            </a:r>
            <a:r>
              <a:rPr lang="en-US" altLang="ja-JP" dirty="0"/>
              <a:t>2</a:t>
            </a:r>
            <a:r>
              <a:rPr lang="ja-JP" altLang="en-US" dirty="0" err="1"/>
              <a:t>つの</a:t>
            </a:r>
            <a:r>
              <a:rPr lang="ja-JP" altLang="en-US" dirty="0"/>
              <a:t>層である物理層とデータリンク層に関して規定して</a:t>
            </a:r>
            <a:r>
              <a:rPr lang="ja-JP" altLang="en-US" dirty="0" smtClean="0"/>
              <a:t>いる</a:t>
            </a:r>
            <a:endParaRPr lang="en-US" altLang="ja-JP" dirty="0" smtClean="0"/>
          </a:p>
          <a:p>
            <a:pPr marL="0" indent="0">
              <a:buNone/>
            </a:pPr>
            <a:endParaRPr lang="en-US" altLang="ja-JP" dirty="0" smtClean="0"/>
          </a:p>
          <a:p>
            <a:r>
              <a:rPr lang="ja-JP" altLang="en-US" dirty="0"/>
              <a:t>イーサネットの通信方式は </a:t>
            </a:r>
            <a:r>
              <a:rPr lang="en-US" altLang="ja-JP" dirty="0"/>
              <a:t>CSMA/CD (carrier sense multiple access with collision detection) </a:t>
            </a:r>
            <a:r>
              <a:rPr lang="ja-JP" altLang="en-US" dirty="0"/>
              <a:t/>
            </a:r>
            <a:br>
              <a:rPr lang="ja-JP" altLang="en-US" dirty="0"/>
            </a:br>
            <a:r>
              <a:rPr lang="ja-JP" altLang="en-US" dirty="0"/>
              <a:t>通信回線上でデータが衝突しないように監視しながら </a:t>
            </a:r>
            <a:r>
              <a:rPr lang="en-US" altLang="ja-JP" dirty="0"/>
              <a:t>(collision detection)</a:t>
            </a:r>
            <a:r>
              <a:rPr lang="ja-JP" altLang="en-US" dirty="0" err="1"/>
              <a:t>、</a:t>
            </a:r>
            <a:r>
              <a:rPr lang="ja-JP" altLang="en-US" dirty="0"/>
              <a:t> 現在通信が行われていないかどうかを確認したうえで </a:t>
            </a:r>
            <a:r>
              <a:rPr lang="en-US" altLang="ja-JP" dirty="0"/>
              <a:t>(carrier sense) </a:t>
            </a:r>
            <a:r>
              <a:rPr lang="ja-JP" altLang="en-US" dirty="0"/>
              <a:t>通信することによって、 多数のコンピュータが通信回線を共有して自由に通信 </a:t>
            </a:r>
            <a:r>
              <a:rPr lang="en-US" altLang="ja-JP" dirty="0"/>
              <a:t>(multiple access) </a:t>
            </a:r>
            <a:r>
              <a:rPr lang="ja-JP" altLang="en-US" dirty="0"/>
              <a:t>することができます。</a:t>
            </a:r>
          </a:p>
          <a:p>
            <a:pPr marL="0" indent="0">
              <a:buNone/>
            </a:pPr>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62</a:t>
            </a:fld>
            <a:endParaRPr kumimoji="1" lang="ja-JP" altLang="en-US"/>
          </a:p>
        </p:txBody>
      </p:sp>
    </p:spTree>
    <p:extLst>
      <p:ext uri="{BB962C8B-B14F-4D97-AF65-F5344CB8AC3E}">
        <p14:creationId xmlns:p14="http://schemas.microsoft.com/office/powerpoint/2010/main" val="8773281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トークンリング</a:t>
            </a:r>
            <a:endParaRPr kumimoji="1" lang="ja-JP" altLang="en-US" dirty="0"/>
          </a:p>
        </p:txBody>
      </p:sp>
      <p:pic>
        <p:nvPicPr>
          <p:cNvPr id="3074"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293256" y="2420888"/>
            <a:ext cx="4385743" cy="1713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19672" y="5646533"/>
            <a:ext cx="1561646" cy="369332"/>
          </a:xfrm>
          <a:prstGeom prst="rect">
            <a:avLst/>
          </a:prstGeom>
        </p:spPr>
        <p:txBody>
          <a:bodyPr wrap="none">
            <a:spAutoFit/>
          </a:bodyPr>
          <a:lstStyle/>
          <a:p>
            <a:r>
              <a:rPr lang="en-US" altLang="ja-JP" dirty="0"/>
              <a:t>CSMA/CD</a:t>
            </a:r>
            <a:r>
              <a:rPr lang="ja-JP" altLang="en-US" dirty="0"/>
              <a:t>方式</a:t>
            </a:r>
          </a:p>
        </p:txBody>
      </p:sp>
      <p:sp>
        <p:nvSpPr>
          <p:cNvPr id="5" name="正方形/長方形 4"/>
          <p:cNvSpPr/>
          <p:nvPr/>
        </p:nvSpPr>
        <p:spPr>
          <a:xfrm>
            <a:off x="6046756" y="5589240"/>
            <a:ext cx="1527982" cy="369332"/>
          </a:xfrm>
          <a:prstGeom prst="rect">
            <a:avLst/>
          </a:prstGeom>
        </p:spPr>
        <p:txBody>
          <a:bodyPr wrap="none">
            <a:spAutoFit/>
          </a:bodyPr>
          <a:lstStyle/>
          <a:p>
            <a:r>
              <a:rPr lang="ja-JP" altLang="en-US" dirty="0"/>
              <a:t>トークンリング</a:t>
            </a:r>
          </a:p>
        </p:txBody>
      </p:sp>
      <p:sp>
        <p:nvSpPr>
          <p:cNvPr id="6" name="スライド番号プレースホルダー 5"/>
          <p:cNvSpPr>
            <a:spLocks noGrp="1"/>
          </p:cNvSpPr>
          <p:nvPr>
            <p:ph type="sldNum" sz="quarter" idx="15"/>
          </p:nvPr>
        </p:nvSpPr>
        <p:spPr/>
        <p:txBody>
          <a:bodyPr/>
          <a:lstStyle/>
          <a:p>
            <a:fld id="{D2D8002D-B5B0-4BAC-B1F6-782DDCCE6D9C}" type="slidenum">
              <a:rPr kumimoji="1" lang="ja-JP" altLang="en-US" smtClean="0"/>
              <a:t>63</a:t>
            </a:fld>
            <a:endParaRPr kumimoji="1" lang="ja-JP" altLang="en-US"/>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997151"/>
            <a:ext cx="3133725"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5504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smtClean="0"/>
              <a:t>イーサネット ：</a:t>
            </a:r>
            <a:r>
              <a:rPr lang="en-US" altLang="ja-JP" dirty="0" smtClean="0"/>
              <a:t>LAN </a:t>
            </a:r>
            <a:r>
              <a:rPr lang="ja-JP" altLang="en-US" dirty="0"/>
              <a:t>で接続された多数のコンピュータが、 </a:t>
            </a:r>
            <a:r>
              <a:rPr lang="ja-JP" altLang="en-US" dirty="0" smtClean="0"/>
              <a:t>　</a:t>
            </a:r>
            <a:r>
              <a:rPr lang="en-US" altLang="ja-JP" dirty="0" smtClean="0"/>
              <a:t>		</a:t>
            </a:r>
            <a:r>
              <a:rPr lang="ja-JP" altLang="en-US" dirty="0"/>
              <a:t>　</a:t>
            </a:r>
            <a:r>
              <a:rPr lang="ja-JP" altLang="en-US" dirty="0" smtClean="0"/>
              <a:t>効率よく</a:t>
            </a:r>
            <a:r>
              <a:rPr lang="ja-JP" altLang="en-US" dirty="0"/>
              <a:t>通信回線を利用できるよう</a:t>
            </a:r>
            <a:r>
              <a:rPr lang="ja-JP" altLang="en-US" dirty="0" smtClean="0"/>
              <a:t>に</a:t>
            </a:r>
            <a:endParaRPr lang="en-US" altLang="ja-JP" dirty="0" smtClean="0"/>
          </a:p>
          <a:p>
            <a:pPr marL="0" indent="0">
              <a:buNone/>
            </a:pPr>
            <a:r>
              <a:rPr lang="ja-JP" altLang="en-US" dirty="0"/>
              <a:t>　</a:t>
            </a:r>
            <a:r>
              <a:rPr lang="ja-JP" altLang="en-US" dirty="0" smtClean="0"/>
              <a:t>　　　　　　　　　考えられた</a:t>
            </a:r>
            <a:r>
              <a:rPr lang="ja-JP" altLang="en-US" dirty="0"/>
              <a:t>通信</a:t>
            </a:r>
            <a:r>
              <a:rPr lang="ja-JP" altLang="en-US" dirty="0" smtClean="0"/>
              <a:t>方法</a:t>
            </a:r>
            <a:endParaRPr lang="en-US" altLang="ja-JP" dirty="0" smtClean="0"/>
          </a:p>
          <a:p>
            <a:pPr marL="0" indent="0">
              <a:buNone/>
            </a:pPr>
            <a:endParaRPr kumimoji="1" lang="en-US" altLang="ja-JP" dirty="0"/>
          </a:p>
          <a:p>
            <a:r>
              <a:rPr lang="ja-JP" altLang="en-US" dirty="0" smtClean="0"/>
              <a:t>トークンリング ：イーサネットの</a:t>
            </a:r>
            <a:r>
              <a:rPr lang="en-US" altLang="ja-JP" dirty="0"/>
              <a:t>CSMA/CD</a:t>
            </a:r>
            <a:r>
              <a:rPr lang="ja-JP" altLang="en-US" dirty="0" smtClean="0"/>
              <a:t>方式とは違い、</a:t>
            </a:r>
            <a:endParaRPr lang="en-US" altLang="ja-JP" dirty="0"/>
          </a:p>
          <a:p>
            <a:pPr marL="0" indent="0">
              <a:buNone/>
            </a:pPr>
            <a:r>
              <a:rPr lang="ja-JP" altLang="en-US" dirty="0"/>
              <a:t>　</a:t>
            </a:r>
            <a:r>
              <a:rPr lang="ja-JP" altLang="en-US" dirty="0" smtClean="0"/>
              <a:t>　　　　　　　　　　</a:t>
            </a:r>
            <a:r>
              <a:rPr lang="ja-JP" altLang="en-US" dirty="0"/>
              <a:t>ループ状に接続</a:t>
            </a:r>
            <a:r>
              <a:rPr lang="ja-JP" altLang="en-US" dirty="0" smtClean="0"/>
              <a:t>されて衝突が少ないが</a:t>
            </a:r>
            <a:endParaRPr lang="en-US" altLang="ja-JP" dirty="0" smtClean="0"/>
          </a:p>
          <a:p>
            <a:pPr marL="0" indent="0">
              <a:buNone/>
            </a:pPr>
            <a:r>
              <a:rPr lang="ja-JP" altLang="en-US" dirty="0"/>
              <a:t>　</a:t>
            </a:r>
            <a:r>
              <a:rPr lang="ja-JP" altLang="en-US" dirty="0" smtClean="0"/>
              <a:t>　　　　　　　　　　</a:t>
            </a:r>
            <a:r>
              <a:rPr lang="ja-JP" altLang="en-US" dirty="0"/>
              <a:t>どこかに問題が発生すると全体が</a:t>
            </a:r>
            <a:r>
              <a:rPr lang="ja-JP" altLang="en-US" dirty="0" smtClean="0"/>
              <a:t>機能　　　　　　　　</a:t>
            </a:r>
            <a:endParaRPr lang="en-US" altLang="ja-JP" dirty="0" smtClean="0"/>
          </a:p>
          <a:p>
            <a:pPr marL="0" indent="0">
              <a:buNone/>
            </a:pPr>
            <a:r>
              <a:rPr lang="ja-JP" altLang="en-US" dirty="0"/>
              <a:t>　</a:t>
            </a:r>
            <a:r>
              <a:rPr lang="ja-JP" altLang="en-US" dirty="0" smtClean="0"/>
              <a:t>　　　　　　　　　　しなくなる</a:t>
            </a:r>
            <a:endParaRPr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64</a:t>
            </a:fld>
            <a:endParaRPr kumimoji="1" lang="ja-JP" altLang="en-US"/>
          </a:p>
        </p:txBody>
      </p:sp>
    </p:spTree>
    <p:extLst>
      <p:ext uri="{BB962C8B-B14F-4D97-AF65-F5344CB8AC3E}">
        <p14:creationId xmlns:p14="http://schemas.microsoft.com/office/powerpoint/2010/main" val="2743726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ISDN</a:t>
            </a:r>
            <a:br>
              <a:rPr lang="en-US" altLang="ja-JP" dirty="0"/>
            </a:br>
            <a:r>
              <a:rPr lang="ja-JP" altLang="en-US" dirty="0"/>
              <a:t>（</a:t>
            </a:r>
            <a:r>
              <a:rPr lang="en-US" altLang="ja-JP" dirty="0"/>
              <a:t>Integrated Services Digital Network</a:t>
            </a:r>
            <a:r>
              <a:rPr lang="ja-JP" altLang="en-US" dirty="0"/>
              <a:t>）</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65</a:t>
            </a:fld>
            <a:endParaRPr kumimoji="1" lang="ja-JP" altLang="en-US"/>
          </a:p>
        </p:txBody>
      </p:sp>
      <p:pic>
        <p:nvPicPr>
          <p:cNvPr id="184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547664" y="1412776"/>
            <a:ext cx="5832648" cy="518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133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ISDN</a:t>
            </a:r>
            <a:br>
              <a:rPr lang="en-US" altLang="ja-JP" dirty="0" smtClean="0"/>
            </a:br>
            <a:r>
              <a:rPr lang="ja-JP" altLang="en-US" dirty="0" smtClean="0"/>
              <a:t>（</a:t>
            </a:r>
            <a:r>
              <a:rPr lang="en-US" altLang="ja-JP" dirty="0" smtClean="0"/>
              <a:t>Integrated </a:t>
            </a:r>
            <a:r>
              <a:rPr lang="en-US" altLang="ja-JP" dirty="0"/>
              <a:t>Services Digital </a:t>
            </a:r>
            <a:r>
              <a:rPr lang="en-US" altLang="ja-JP" dirty="0" smtClean="0"/>
              <a:t>Network</a:t>
            </a:r>
            <a:r>
              <a:rPr lang="ja-JP" altLang="en-US" dirty="0" smtClean="0"/>
              <a:t>）</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電話線を使ったデジタル</a:t>
            </a:r>
            <a:r>
              <a:rPr lang="ja-JP" altLang="en-US" dirty="0" smtClean="0"/>
              <a:t>回線</a:t>
            </a:r>
            <a:endParaRPr lang="en-US" altLang="ja-JP" dirty="0" smtClean="0"/>
          </a:p>
          <a:p>
            <a:endParaRPr lang="en-US" altLang="ja-JP" dirty="0" smtClean="0"/>
          </a:p>
          <a:p>
            <a:r>
              <a:rPr lang="ja-JP" altLang="en-US" dirty="0" smtClean="0"/>
              <a:t>メリット</a:t>
            </a:r>
            <a:endParaRPr lang="en-US" altLang="ja-JP" dirty="0" smtClean="0"/>
          </a:p>
          <a:p>
            <a:pPr marL="0" indent="0">
              <a:buNone/>
            </a:pPr>
            <a:r>
              <a:rPr lang="ja-JP" altLang="en-US" dirty="0"/>
              <a:t>　</a:t>
            </a:r>
            <a:r>
              <a:rPr lang="en-US" altLang="ja-JP" dirty="0" smtClean="0"/>
              <a:t>1</a:t>
            </a:r>
            <a:r>
              <a:rPr lang="ja-JP" altLang="en-US" dirty="0" err="1"/>
              <a:t>つの</a:t>
            </a:r>
            <a:r>
              <a:rPr lang="ja-JP" altLang="en-US" dirty="0"/>
              <a:t>電話番号で回線が</a:t>
            </a:r>
            <a:r>
              <a:rPr lang="en-US" altLang="ja-JP" dirty="0"/>
              <a:t>2</a:t>
            </a:r>
            <a:r>
              <a:rPr lang="ja-JP" altLang="en-US" dirty="0"/>
              <a:t>つ</a:t>
            </a:r>
            <a:r>
              <a:rPr lang="ja-JP" altLang="en-US" dirty="0" smtClean="0"/>
              <a:t>持てる。</a:t>
            </a:r>
            <a:r>
              <a:rPr lang="ja-JP" altLang="en-US" dirty="0"/>
              <a:t/>
            </a:r>
            <a:br>
              <a:rPr lang="ja-JP" altLang="en-US" dirty="0"/>
            </a:br>
            <a:r>
              <a:rPr lang="ja-JP" altLang="en-US" dirty="0" smtClean="0"/>
              <a:t>　同じ</a:t>
            </a:r>
            <a:r>
              <a:rPr lang="ja-JP" altLang="en-US" dirty="0"/>
              <a:t>電話番号の回線が</a:t>
            </a:r>
            <a:r>
              <a:rPr lang="en-US" altLang="ja-JP" dirty="0"/>
              <a:t>2</a:t>
            </a:r>
            <a:r>
              <a:rPr lang="ja-JP" altLang="en-US" dirty="0"/>
              <a:t>つあるイメージで、同じ</a:t>
            </a:r>
            <a:r>
              <a:rPr lang="ja-JP" altLang="en-US" dirty="0" smtClean="0"/>
              <a:t>電話番</a:t>
            </a:r>
            <a:endParaRPr lang="en-US" altLang="ja-JP" dirty="0" smtClean="0"/>
          </a:p>
          <a:p>
            <a:pPr marL="0" indent="0">
              <a:buNone/>
            </a:pPr>
            <a:r>
              <a:rPr lang="ja-JP" altLang="en-US" dirty="0"/>
              <a:t>　</a:t>
            </a:r>
            <a:r>
              <a:rPr lang="ja-JP" altLang="en-US" dirty="0" smtClean="0"/>
              <a:t>号</a:t>
            </a:r>
            <a:r>
              <a:rPr lang="ja-JP" altLang="en-US" dirty="0"/>
              <a:t>を使いつつ、電話しながら</a:t>
            </a:r>
            <a:r>
              <a:rPr lang="en-US" altLang="ja-JP" dirty="0"/>
              <a:t>FAX</a:t>
            </a:r>
            <a:r>
              <a:rPr lang="ja-JP" altLang="en-US" dirty="0"/>
              <a:t>したり、電話</a:t>
            </a:r>
            <a:r>
              <a:rPr lang="ja-JP" altLang="en-US" dirty="0" smtClean="0"/>
              <a:t>しながら</a:t>
            </a:r>
            <a:endParaRPr lang="en-US" altLang="ja-JP" dirty="0" smtClean="0"/>
          </a:p>
          <a:p>
            <a:pPr marL="0" indent="0">
              <a:buNone/>
            </a:pPr>
            <a:r>
              <a:rPr lang="ja-JP" altLang="en-US" dirty="0" smtClean="0"/>
              <a:t>　インターネットしたりできる。</a:t>
            </a:r>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66</a:t>
            </a:fld>
            <a:endParaRPr kumimoji="1" lang="ja-JP" altLang="en-US"/>
          </a:p>
        </p:txBody>
      </p:sp>
    </p:spTree>
    <p:extLst>
      <p:ext uri="{BB962C8B-B14F-4D97-AF65-F5344CB8AC3E}">
        <p14:creationId xmlns:p14="http://schemas.microsoft.com/office/powerpoint/2010/main" val="35306075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DSU </a:t>
            </a:r>
            <a:r>
              <a:rPr lang="ja-JP" altLang="en-US" dirty="0" smtClean="0"/>
              <a:t>（</a:t>
            </a:r>
            <a:r>
              <a:rPr lang="en-US" altLang="ja-JP" dirty="0" smtClean="0"/>
              <a:t>Digital </a:t>
            </a:r>
            <a:r>
              <a:rPr lang="en-US" altLang="ja-JP" dirty="0"/>
              <a:t>Service </a:t>
            </a:r>
            <a:r>
              <a:rPr lang="en-US" altLang="ja-JP" dirty="0" smtClean="0"/>
              <a:t>Unit</a:t>
            </a:r>
            <a:r>
              <a:rPr lang="ja-JP" altLang="en-US" dirty="0" smtClean="0"/>
              <a:t>）</a:t>
            </a:r>
            <a:r>
              <a:rPr lang="en-US" altLang="ja-JP" dirty="0"/>
              <a:t> </a:t>
            </a:r>
            <a:endParaRPr kumimoji="1" lang="ja-JP" altLang="en-US" dirty="0"/>
          </a:p>
        </p:txBody>
      </p:sp>
      <p:sp>
        <p:nvSpPr>
          <p:cNvPr id="3" name="コンテンツ プレースホルダー 2"/>
          <p:cNvSpPr>
            <a:spLocks noGrp="1"/>
          </p:cNvSpPr>
          <p:nvPr>
            <p:ph sz="quarter" idx="1"/>
          </p:nvPr>
        </p:nvSpPr>
        <p:spPr/>
        <p:txBody>
          <a:bodyPr/>
          <a:lstStyle/>
          <a:p>
            <a:pPr marL="0" indent="0">
              <a:buNone/>
            </a:pPr>
            <a:endParaRPr lang="en-US" altLang="ja-JP" dirty="0"/>
          </a:p>
          <a:p>
            <a:r>
              <a:rPr lang="en-US" altLang="ja-JP" dirty="0" smtClean="0"/>
              <a:t>ISDN</a:t>
            </a:r>
            <a:r>
              <a:rPr lang="ja-JP" altLang="en-US" dirty="0"/>
              <a:t>回線でインターネットをするときに必要な機械</a:t>
            </a:r>
            <a:r>
              <a:rPr lang="ja-JP" altLang="en-US" dirty="0" smtClean="0"/>
              <a:t>で回線</a:t>
            </a:r>
            <a:r>
              <a:rPr lang="ja-JP" altLang="en-US" dirty="0"/>
              <a:t>の入口に相当する機器</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67</a:t>
            </a:fld>
            <a:endParaRPr kumimoji="1" lang="ja-JP" alt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3284984"/>
            <a:ext cx="4021370"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5865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ファイバーチャネル</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a:t>主にストレージエリアネットワーク（</a:t>
            </a:r>
            <a:r>
              <a:rPr lang="en-US" altLang="ja-JP" dirty="0"/>
              <a:t>SAN</a:t>
            </a:r>
            <a:r>
              <a:rPr lang="ja-JP" altLang="en-US" dirty="0"/>
              <a:t>）において、複数のサーバーとストレージをひとつのネットワークで接続する高速データ転送方式で</a:t>
            </a:r>
            <a:r>
              <a:rPr lang="ja-JP" altLang="en-US" dirty="0" smtClean="0"/>
              <a:t>ある</a:t>
            </a:r>
            <a:endParaRPr lang="en-US" altLang="ja-JP" dirty="0" smtClean="0"/>
          </a:p>
          <a:p>
            <a:r>
              <a:rPr lang="ja-JP" altLang="en-US" dirty="0"/>
              <a:t>主に光ファイバーを使用して接続される。従来は</a:t>
            </a:r>
            <a:r>
              <a:rPr lang="en-US" altLang="ja-JP" dirty="0"/>
              <a:t>SCSI</a:t>
            </a:r>
            <a:r>
              <a:rPr lang="ja-JP" altLang="en-US" dirty="0"/>
              <a:t>ケーブルを利用し、サーバーとストレージをそれぞれ</a:t>
            </a:r>
            <a:r>
              <a:rPr lang="en-US" altLang="ja-JP" dirty="0"/>
              <a:t>1</a:t>
            </a:r>
            <a:r>
              <a:rPr lang="ja-JP" altLang="en-US" dirty="0"/>
              <a:t>対</a:t>
            </a:r>
            <a:r>
              <a:rPr lang="en-US" altLang="ja-JP" dirty="0"/>
              <a:t>1</a:t>
            </a:r>
            <a:r>
              <a:rPr lang="ja-JP" altLang="en-US" dirty="0"/>
              <a:t>で接続する方式であったため、転送速度は遅く、かつネットワーク構成もストレージが複数台必要となるなどの難点があった。ファイバーチャネルを利用することで、数</a:t>
            </a:r>
            <a:r>
              <a:rPr lang="en-US" altLang="ja-JP" dirty="0" err="1"/>
              <a:t>Gbps</a:t>
            </a:r>
            <a:r>
              <a:rPr lang="ja-JP" altLang="en-US" dirty="0"/>
              <a:t>単位の高速データ転送が実現され、複数のサーバーに対して</a:t>
            </a:r>
            <a:r>
              <a:rPr lang="en-US" altLang="ja-JP" dirty="0"/>
              <a:t>1</a:t>
            </a:r>
            <a:r>
              <a:rPr lang="ja-JP" altLang="en-US" dirty="0"/>
              <a:t>台のストレージを対応させることが可能</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68</a:t>
            </a:fld>
            <a:endParaRPr kumimoji="1" lang="ja-JP" altLang="en-US"/>
          </a:p>
        </p:txBody>
      </p:sp>
    </p:spTree>
    <p:extLst>
      <p:ext uri="{BB962C8B-B14F-4D97-AF65-F5344CB8AC3E}">
        <p14:creationId xmlns:p14="http://schemas.microsoft.com/office/powerpoint/2010/main" val="5857387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Wi-Fi</a:t>
            </a:r>
            <a:endParaRPr kumimoji="1" lang="ja-JP" altLang="en-US" dirty="0"/>
          </a:p>
        </p:txBody>
      </p:sp>
      <p:sp>
        <p:nvSpPr>
          <p:cNvPr id="3" name="コンテンツ プレースホルダー 2"/>
          <p:cNvSpPr>
            <a:spLocks noGrp="1"/>
          </p:cNvSpPr>
          <p:nvPr>
            <p:ph sz="quarter" idx="1"/>
          </p:nvPr>
        </p:nvSpPr>
        <p:spPr/>
        <p:txBody>
          <a:bodyPr/>
          <a:lstStyle/>
          <a:p>
            <a:r>
              <a:rPr lang="ja-JP" altLang="en-US" dirty="0"/>
              <a:t>無線で通信する機器がお互いに問題なく接続可能になる方式の名称</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69</a:t>
            </a:fld>
            <a:endParaRPr kumimoji="1" lang="ja-JP" altLang="en-US"/>
          </a:p>
        </p:txBody>
      </p:sp>
    </p:spTree>
    <p:extLst>
      <p:ext uri="{BB962C8B-B14F-4D97-AF65-F5344CB8AC3E}">
        <p14:creationId xmlns:p14="http://schemas.microsoft.com/office/powerpoint/2010/main" val="1477261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基本用語</a:t>
            </a:r>
            <a:endParaRPr kumimoji="1" lang="ja-JP" altLang="en-US" dirty="0"/>
          </a:p>
        </p:txBody>
      </p:sp>
      <p:sp>
        <p:nvSpPr>
          <p:cNvPr id="3" name="コンテンツ プレースホルダー 2"/>
          <p:cNvSpPr>
            <a:spLocks noGrp="1"/>
          </p:cNvSpPr>
          <p:nvPr>
            <p:ph sz="quarter" idx="1"/>
          </p:nvPr>
        </p:nvSpPr>
        <p:spPr/>
        <p:txBody>
          <a:bodyPr>
            <a:normAutofit/>
          </a:bodyPr>
          <a:lstStyle/>
          <a:p>
            <a:r>
              <a:rPr lang="ja-JP" altLang="en-US" dirty="0" smtClean="0"/>
              <a:t>組み込みシステム</a:t>
            </a:r>
            <a:endParaRPr lang="en-US" altLang="ja-JP" dirty="0" smtClean="0"/>
          </a:p>
          <a:p>
            <a:pPr marL="0" indent="0">
              <a:buNone/>
            </a:pPr>
            <a:r>
              <a:rPr lang="ja-JP" altLang="en-US" dirty="0" smtClean="0"/>
              <a:t>　組み込み</a:t>
            </a:r>
            <a:r>
              <a:rPr lang="ja-JP" altLang="en-US" dirty="0"/>
              <a:t>システムとは、産業機器や家電製品など</a:t>
            </a:r>
            <a:r>
              <a:rPr lang="ja-JP" altLang="en-US" dirty="0" smtClean="0"/>
              <a:t>に</a:t>
            </a:r>
            <a:endParaRPr lang="en-US" altLang="ja-JP" dirty="0" smtClean="0"/>
          </a:p>
          <a:p>
            <a:pPr marL="0" indent="0">
              <a:buNone/>
            </a:pPr>
            <a:r>
              <a:rPr lang="ja-JP" altLang="en-US" dirty="0"/>
              <a:t>　</a:t>
            </a:r>
            <a:r>
              <a:rPr lang="ja-JP" altLang="en-US" dirty="0" smtClean="0"/>
              <a:t>内蔵</a:t>
            </a:r>
            <a:r>
              <a:rPr lang="ja-JP" altLang="en-US" dirty="0"/>
              <a:t>される、特定の機能を実現するため</a:t>
            </a:r>
            <a:r>
              <a:rPr lang="ja-JP" altLang="en-US" dirty="0" smtClean="0"/>
              <a:t>の</a:t>
            </a:r>
            <a:endParaRPr lang="en-US" altLang="ja-JP" dirty="0" smtClean="0"/>
          </a:p>
          <a:p>
            <a:pPr marL="0" indent="0">
              <a:buNone/>
            </a:pPr>
            <a:r>
              <a:rPr lang="ja-JP" altLang="en-US" dirty="0" smtClean="0"/>
              <a:t>　コンピュータシステム</a:t>
            </a:r>
            <a:r>
              <a:rPr lang="ja-JP" altLang="en-US" dirty="0"/>
              <a:t>。 </a:t>
            </a:r>
          </a:p>
          <a:p>
            <a:pPr marL="0" indent="0">
              <a:buNone/>
            </a:pPr>
            <a:r>
              <a:rPr lang="ja-JP" altLang="en-US" dirty="0" smtClean="0"/>
              <a:t>　これ</a:t>
            </a:r>
            <a:r>
              <a:rPr lang="ja-JP" altLang="en-US" dirty="0"/>
              <a:t>を制御するための</a:t>
            </a:r>
            <a:r>
              <a:rPr lang="en-US" altLang="ja-JP" dirty="0"/>
              <a:t>OS</a:t>
            </a:r>
            <a:r>
              <a:rPr lang="ja-JP" altLang="en-US" dirty="0"/>
              <a:t>は「組み込み</a:t>
            </a:r>
            <a:r>
              <a:rPr lang="en-US" altLang="ja-JP" dirty="0"/>
              <a:t>OS</a:t>
            </a:r>
            <a:r>
              <a:rPr lang="ja-JP" altLang="en-US" dirty="0"/>
              <a:t>」という。 </a:t>
            </a:r>
            <a:endParaRPr lang="en-US" altLang="ja-JP" dirty="0" smtClean="0"/>
          </a:p>
          <a:p>
            <a:pPr marL="0" indent="0">
              <a:buNone/>
            </a:pPr>
            <a:r>
              <a:rPr lang="ja-JP" altLang="en-US" dirty="0" smtClean="0"/>
              <a:t>　パソコン</a:t>
            </a:r>
            <a:r>
              <a:rPr lang="ja-JP" altLang="en-US" dirty="0"/>
              <a:t>などの汎用のコンピュータシステムとは異なり</a:t>
            </a:r>
            <a:r>
              <a:rPr lang="ja-JP" altLang="en-US" dirty="0" smtClean="0"/>
              <a:t>、</a:t>
            </a:r>
            <a:endParaRPr lang="ja-JP" altLang="en-US" dirty="0"/>
          </a:p>
          <a:p>
            <a:pPr marL="0" indent="0">
              <a:buNone/>
            </a:pPr>
            <a:r>
              <a:rPr lang="ja-JP" altLang="en-US" dirty="0" smtClean="0"/>
              <a:t>　要求</a:t>
            </a:r>
            <a:r>
              <a:rPr lang="ja-JP" altLang="en-US" dirty="0"/>
              <a:t>される機能や性能が極めて限定され</a:t>
            </a:r>
            <a:r>
              <a:rPr lang="ja-JP" altLang="en-US" dirty="0" smtClean="0"/>
              <a:t>、</a:t>
            </a:r>
            <a:endParaRPr lang="en-US" altLang="ja-JP" dirty="0" smtClean="0"/>
          </a:p>
          <a:p>
            <a:pPr marL="0" indent="0">
              <a:buNone/>
            </a:pPr>
            <a:r>
              <a:rPr lang="ja-JP" altLang="en-US" dirty="0"/>
              <a:t>　</a:t>
            </a:r>
            <a:r>
              <a:rPr lang="ja-JP" altLang="en-US" dirty="0" smtClean="0"/>
              <a:t>厳しい</a:t>
            </a:r>
            <a:r>
              <a:rPr lang="ja-JP" altLang="en-US" dirty="0"/>
              <a:t>コスト上の制限から利用可能な資源に強い</a:t>
            </a:r>
            <a:r>
              <a:rPr lang="ja-JP" altLang="en-US" dirty="0" smtClean="0"/>
              <a:t>制約</a:t>
            </a:r>
            <a:endParaRPr lang="en-US" altLang="ja-JP" dirty="0" smtClean="0"/>
          </a:p>
          <a:p>
            <a:pPr marL="0" indent="0">
              <a:buNone/>
            </a:pPr>
            <a:r>
              <a:rPr lang="ja-JP" altLang="en-US" dirty="0"/>
              <a:t>　</a:t>
            </a:r>
            <a:r>
              <a:rPr lang="ja-JP" altLang="en-US" dirty="0" smtClean="0"/>
              <a:t>が</a:t>
            </a:r>
            <a:r>
              <a:rPr lang="ja-JP" altLang="en-US" dirty="0"/>
              <a:t>あるのが特徴</a:t>
            </a:r>
            <a:r>
              <a:rPr lang="ja-JP" altLang="en-US" dirty="0" smtClean="0"/>
              <a:t>。</a:t>
            </a:r>
            <a:endParaRPr lang="en-US" altLang="ja-JP" dirty="0" smtClean="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7</a:t>
            </a:fld>
            <a:endParaRPr kumimoji="1" lang="ja-JP" altLang="en-US"/>
          </a:p>
        </p:txBody>
      </p:sp>
    </p:spTree>
    <p:extLst>
      <p:ext uri="{BB962C8B-B14F-4D97-AF65-F5344CB8AC3E}">
        <p14:creationId xmlns:p14="http://schemas.microsoft.com/office/powerpoint/2010/main" val="16960945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メモっす</a:t>
            </a:r>
            <a:endParaRPr kumimoji="1" lang="ja-JP" altLang="en-US" dirty="0"/>
          </a:p>
        </p:txBody>
      </p:sp>
      <p:sp>
        <p:nvSpPr>
          <p:cNvPr id="3" name="コンテンツ プレースホルダー 2"/>
          <p:cNvSpPr>
            <a:spLocks noGrp="1"/>
          </p:cNvSpPr>
          <p:nvPr>
            <p:ph sz="quarter" idx="1"/>
          </p:nvPr>
        </p:nvSpPr>
        <p:spPr/>
        <p:txBody>
          <a:bodyPr/>
          <a:lstStyle/>
          <a:p>
            <a:r>
              <a:rPr lang="en-US" altLang="ja-JP" dirty="0" smtClean="0"/>
              <a:t>ISDN</a:t>
            </a:r>
            <a:r>
              <a:rPr lang="ja-JP" altLang="en-US" dirty="0" smtClean="0"/>
              <a:t> ：</a:t>
            </a:r>
            <a:r>
              <a:rPr lang="ja-JP" altLang="en-US" dirty="0"/>
              <a:t>電話線を使ったデジタル</a:t>
            </a:r>
            <a:r>
              <a:rPr lang="ja-JP" altLang="en-US" dirty="0" smtClean="0"/>
              <a:t>回線</a:t>
            </a:r>
            <a:endParaRPr lang="en-US" altLang="ja-JP" dirty="0" smtClean="0"/>
          </a:p>
          <a:p>
            <a:r>
              <a:rPr lang="en-US" altLang="ja-JP" dirty="0" smtClean="0"/>
              <a:t>DSU</a:t>
            </a:r>
            <a:r>
              <a:rPr lang="ja-JP" altLang="en-US" dirty="0" smtClean="0"/>
              <a:t>： </a:t>
            </a:r>
            <a:r>
              <a:rPr lang="en-US" altLang="ja-JP" dirty="0"/>
              <a:t>ISDN</a:t>
            </a:r>
            <a:r>
              <a:rPr lang="ja-JP" altLang="en-US" dirty="0"/>
              <a:t>回線でインターネットをするときに必要な機械</a:t>
            </a:r>
            <a:endParaRPr lang="en-US" altLang="ja-JP" dirty="0" smtClean="0"/>
          </a:p>
          <a:p>
            <a:r>
              <a:rPr lang="ja-JP" altLang="en-US" dirty="0" smtClean="0"/>
              <a:t>ファイバーチャネル ：</a:t>
            </a:r>
            <a:r>
              <a:rPr lang="ja-JP" altLang="en-US" dirty="0"/>
              <a:t>複数のサーバーとストレージをひとつのネットワークで接続する高速データ転送方式である</a:t>
            </a:r>
            <a:endParaRPr lang="en-US" altLang="ja-JP" dirty="0"/>
          </a:p>
          <a:p>
            <a:endParaRPr lang="en-US" altLang="ja-JP" dirty="0" smtClean="0"/>
          </a:p>
          <a:p>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70</a:t>
            </a:fld>
            <a:endParaRPr kumimoji="1" lang="ja-JP" altLang="en-US"/>
          </a:p>
        </p:txBody>
      </p:sp>
    </p:spTree>
    <p:extLst>
      <p:ext uri="{BB962C8B-B14F-4D97-AF65-F5344CB8AC3E}">
        <p14:creationId xmlns:p14="http://schemas.microsoft.com/office/powerpoint/2010/main" val="30673301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b="1" dirty="0"/>
              <a:t>目次</a:t>
            </a:r>
            <a:endParaRPr kumimoji="1" lang="ja-JP" altLang="en-US" dirty="0"/>
          </a:p>
        </p:txBody>
      </p:sp>
      <p:sp>
        <p:nvSpPr>
          <p:cNvPr id="3" name="コンテンツ プレースホルダー 2"/>
          <p:cNvSpPr>
            <a:spLocks noGrp="1"/>
          </p:cNvSpPr>
          <p:nvPr>
            <p:ph sz="quarter" idx="1"/>
          </p:nvPr>
        </p:nvSpPr>
        <p:spPr/>
        <p:txBody>
          <a:bodyPr/>
          <a:lstStyle/>
          <a:p>
            <a:r>
              <a:rPr kumimoji="1" lang="ja-JP" altLang="en-US" dirty="0" smtClean="0"/>
              <a:t>基本用語</a:t>
            </a:r>
            <a:endParaRPr kumimoji="1" lang="en-US" altLang="ja-JP" dirty="0" smtClean="0"/>
          </a:p>
          <a:p>
            <a:endParaRPr kumimoji="1" lang="en-US" altLang="ja-JP" dirty="0" smtClean="0"/>
          </a:p>
          <a:p>
            <a:r>
              <a:rPr lang="ja-JP" altLang="en-US" dirty="0" smtClean="0">
                <a:solidFill>
                  <a:srgbClr val="FF0000"/>
                </a:solidFill>
              </a:rPr>
              <a:t>歴史</a:t>
            </a:r>
            <a:endParaRPr lang="en-US" altLang="ja-JP" dirty="0" smtClean="0">
              <a:solidFill>
                <a:srgbClr val="FF0000"/>
              </a:solidFill>
            </a:endParaRPr>
          </a:p>
          <a:p>
            <a:endParaRPr lang="en-US" altLang="ja-JP" dirty="0" smtClean="0"/>
          </a:p>
          <a:p>
            <a:r>
              <a:rPr kumimoji="1" lang="ja-JP" altLang="en-US" dirty="0" smtClean="0"/>
              <a:t>デザイン</a:t>
            </a:r>
            <a:endParaRPr kumimoji="1" lang="en-US" altLang="ja-JP" dirty="0" smtClean="0"/>
          </a:p>
          <a:p>
            <a:endParaRPr kumimoji="1" lang="en-US" altLang="ja-JP" dirty="0" smtClean="0"/>
          </a:p>
          <a:p>
            <a:r>
              <a:rPr lang="ja-JP" altLang="en-US" dirty="0"/>
              <a:t>ブートストラップ・</a:t>
            </a:r>
            <a:r>
              <a:rPr lang="en-US" altLang="ja-JP" dirty="0"/>
              <a:t>IO</a:t>
            </a:r>
            <a:r>
              <a:rPr lang="ja-JP" altLang="en-US" dirty="0" smtClean="0"/>
              <a:t>システム</a:t>
            </a:r>
            <a:endParaRPr lang="en-US" altLang="ja-JP" dirty="0" smtClean="0"/>
          </a:p>
          <a:p>
            <a:endParaRPr lang="en-US" altLang="ja-JP" dirty="0" smtClean="0"/>
          </a:p>
          <a:p>
            <a:r>
              <a:rPr lang="ja-JP" altLang="en-US" dirty="0"/>
              <a:t>ネットワークカード（</a:t>
            </a:r>
            <a:r>
              <a:rPr lang="en-US" altLang="ja-JP" dirty="0"/>
              <a:t>Network Card, NIC)</a:t>
            </a:r>
            <a:endParaRPr kumimoji="1"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8</a:t>
            </a:fld>
            <a:endParaRPr kumimoji="1" lang="ja-JP" altLang="en-US"/>
          </a:p>
        </p:txBody>
      </p:sp>
    </p:spTree>
    <p:extLst>
      <p:ext uri="{BB962C8B-B14F-4D97-AF65-F5344CB8AC3E}">
        <p14:creationId xmlns:p14="http://schemas.microsoft.com/office/powerpoint/2010/main" val="32702060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歴史</a:t>
            </a:r>
            <a:endParaRPr kumimoji="1" lang="ja-JP" altLang="en-US" dirty="0"/>
          </a:p>
        </p:txBody>
      </p:sp>
      <p:sp>
        <p:nvSpPr>
          <p:cNvPr id="3" name="コンテンツ プレースホルダー 2"/>
          <p:cNvSpPr>
            <a:spLocks noGrp="1"/>
          </p:cNvSpPr>
          <p:nvPr>
            <p:ph sz="quarter" idx="1"/>
          </p:nvPr>
        </p:nvSpPr>
        <p:spPr/>
        <p:txBody>
          <a:bodyPr>
            <a:normAutofit fontScale="92500" lnSpcReduction="20000"/>
          </a:bodyPr>
          <a:lstStyle/>
          <a:p>
            <a:r>
              <a:rPr lang="ja-JP" altLang="en-US" dirty="0"/>
              <a:t>初期のコンピュータには演算装置、制御装置、記憶装置、入力装置、出力装置のほかに各装置に流れる電力量の調整や、演算装置と制御装置を結ぶ配線、様々なリレー、逆流防止のダイオードが使用されて</a:t>
            </a:r>
            <a:r>
              <a:rPr lang="ja-JP" altLang="en-US" dirty="0" smtClean="0"/>
              <a:t>いた。</a:t>
            </a:r>
            <a:endParaRPr lang="en-US" altLang="ja-JP" dirty="0" smtClean="0"/>
          </a:p>
          <a:p>
            <a:r>
              <a:rPr lang="ja-JP" altLang="en-US" dirty="0" smtClean="0"/>
              <a:t>しかし</a:t>
            </a:r>
            <a:r>
              <a:rPr lang="ja-JP" altLang="en-US" dirty="0"/>
              <a:t>小型化を目指す</a:t>
            </a:r>
            <a:r>
              <a:rPr lang="ja-JP" altLang="en-US" dirty="0" smtClean="0"/>
              <a:t>とそこ</a:t>
            </a:r>
            <a:r>
              <a:rPr lang="ja-JP" altLang="en-US" dirty="0"/>
              <a:t>で</a:t>
            </a:r>
            <a:r>
              <a:rPr lang="en-US" altLang="ja-JP" dirty="0"/>
              <a:t>IBM</a:t>
            </a:r>
            <a:r>
              <a:rPr lang="ja-JP" altLang="en-US" dirty="0"/>
              <a:t>は演算装置や記憶装置などコンピュータの主要な中枢部分だけを分離し、電子部品や配線だけを集めた部品を</a:t>
            </a:r>
            <a:r>
              <a:rPr lang="ja-JP" altLang="en-US" dirty="0" smtClean="0"/>
              <a:t>製作</a:t>
            </a:r>
            <a:r>
              <a:rPr lang="ja-JP" altLang="en-US" dirty="0"/>
              <a:t>され</a:t>
            </a:r>
            <a:r>
              <a:rPr lang="ja-JP" altLang="en-US" dirty="0" smtClean="0"/>
              <a:t>た</a:t>
            </a:r>
            <a:r>
              <a:rPr lang="ja-JP" altLang="en-US" dirty="0"/>
              <a:t>。それが現在の</a:t>
            </a:r>
            <a:r>
              <a:rPr lang="ja-JP" altLang="en-US" dirty="0" smtClean="0"/>
              <a:t>マザーボード。</a:t>
            </a:r>
            <a:endParaRPr lang="ja-JP" altLang="en-US" dirty="0"/>
          </a:p>
          <a:p>
            <a:endParaRPr lang="ja-JP" altLang="en-US" dirty="0"/>
          </a:p>
          <a:p>
            <a:r>
              <a:rPr lang="en-US" altLang="ja-JP" dirty="0" err="1" smtClean="0"/>
              <a:t>supar</a:t>
            </a:r>
            <a:r>
              <a:rPr lang="en-US" altLang="ja-JP" dirty="0" smtClean="0"/>
              <a:t>-IO</a:t>
            </a:r>
            <a:endParaRPr lang="en-US" altLang="ja-JP" dirty="0"/>
          </a:p>
          <a:p>
            <a:pPr marL="0" indent="0">
              <a:buNone/>
            </a:pPr>
            <a:r>
              <a:rPr lang="ja-JP" altLang="en-US" dirty="0"/>
              <a:t>　</a:t>
            </a:r>
            <a:r>
              <a:rPr lang="en-US" altLang="ja-JP" dirty="0" smtClean="0"/>
              <a:t>PC</a:t>
            </a:r>
            <a:r>
              <a:rPr lang="ja-JP" altLang="en-US" dirty="0"/>
              <a:t>が登場した初期から中期といった半導体技術の発展</a:t>
            </a:r>
            <a:r>
              <a:rPr lang="ja-JP" altLang="en-US" dirty="0" smtClean="0"/>
              <a:t>途上</a:t>
            </a:r>
            <a:endParaRPr lang="en-US" altLang="ja-JP" dirty="0" smtClean="0"/>
          </a:p>
          <a:p>
            <a:pPr marL="0" indent="0">
              <a:buNone/>
            </a:pPr>
            <a:r>
              <a:rPr lang="ja-JP" altLang="en-US" dirty="0"/>
              <a:t>　</a:t>
            </a:r>
            <a:r>
              <a:rPr lang="ja-JP" altLang="en-US" dirty="0" smtClean="0"/>
              <a:t>期</a:t>
            </a:r>
            <a:r>
              <a:rPr lang="ja-JP" altLang="en-US" dirty="0"/>
              <a:t>には、周辺機器類接続用に</a:t>
            </a:r>
            <a:r>
              <a:rPr lang="en-US" altLang="ja-JP" dirty="0"/>
              <a:t>PC</a:t>
            </a:r>
            <a:r>
              <a:rPr lang="ja-JP" altLang="en-US" dirty="0"/>
              <a:t>内部で</a:t>
            </a:r>
            <a:r>
              <a:rPr lang="en-US" altLang="ja-JP" dirty="0"/>
              <a:t>I/O</a:t>
            </a:r>
            <a:r>
              <a:rPr lang="ja-JP" altLang="en-US" dirty="0"/>
              <a:t>機能を拡張</a:t>
            </a:r>
            <a:r>
              <a:rPr lang="ja-JP" altLang="en-US" dirty="0" smtClean="0"/>
              <a:t>する</a:t>
            </a:r>
            <a:endParaRPr lang="en-US" altLang="ja-JP" dirty="0" smtClean="0"/>
          </a:p>
          <a:p>
            <a:pPr marL="0" indent="0">
              <a:buNone/>
            </a:pPr>
            <a:r>
              <a:rPr lang="ja-JP" altLang="en-US" dirty="0"/>
              <a:t>　</a:t>
            </a:r>
            <a:r>
              <a:rPr lang="ja-JP" altLang="en-US" dirty="0" smtClean="0"/>
              <a:t>には</a:t>
            </a:r>
            <a:r>
              <a:rPr lang="ja-JP" altLang="en-US" dirty="0"/>
              <a:t>、拡張カードによって対応する形態が主流であった。</a:t>
            </a:r>
            <a:r>
              <a:rPr lang="ja-JP" altLang="en-US" dirty="0" smtClean="0"/>
              <a:t>や</a:t>
            </a:r>
            <a:endParaRPr lang="en-US" altLang="ja-JP" dirty="0" smtClean="0"/>
          </a:p>
          <a:p>
            <a:pPr marL="0" indent="0">
              <a:buNone/>
            </a:pPr>
            <a:r>
              <a:rPr lang="ja-JP" altLang="en-US" dirty="0"/>
              <a:t>　</a:t>
            </a:r>
            <a:r>
              <a:rPr lang="ja-JP" altLang="en-US" dirty="0" smtClean="0"/>
              <a:t>が</a:t>
            </a:r>
            <a:r>
              <a:rPr lang="ja-JP" altLang="en-US" dirty="0" err="1" smtClean="0"/>
              <a:t>て</a:t>
            </a:r>
            <a:r>
              <a:rPr lang="ja-JP" altLang="en-US" dirty="0"/>
              <a:t>このような機能の多くがわずかな半導体で実現できる</a:t>
            </a:r>
            <a:r>
              <a:rPr lang="ja-JP" altLang="en-US" dirty="0" smtClean="0"/>
              <a:t>よう</a:t>
            </a:r>
            <a:endParaRPr lang="en-US" altLang="ja-JP" dirty="0" smtClean="0"/>
          </a:p>
          <a:p>
            <a:pPr marL="0" indent="0">
              <a:buNone/>
            </a:pPr>
            <a:r>
              <a:rPr lang="ja-JP" altLang="en-US" dirty="0"/>
              <a:t>　</a:t>
            </a:r>
            <a:r>
              <a:rPr lang="ja-JP" altLang="en-US" dirty="0" smtClean="0"/>
              <a:t>に</a:t>
            </a:r>
            <a:r>
              <a:rPr lang="ja-JP" altLang="en-US" dirty="0"/>
              <a:t>なるとマザーボード上に組み込まれた</a:t>
            </a:r>
            <a:r>
              <a:rPr lang="ja-JP" altLang="en-US" dirty="0" smtClean="0"/>
              <a:t>。</a:t>
            </a:r>
            <a:endParaRPr lang="ja-JP" altLang="en-US" dirty="0"/>
          </a:p>
          <a:p>
            <a:endParaRPr lang="ja-JP" altLang="en-US" dirty="0"/>
          </a:p>
        </p:txBody>
      </p:sp>
      <p:sp>
        <p:nvSpPr>
          <p:cNvPr id="4" name="スライド番号プレースホルダー 3"/>
          <p:cNvSpPr>
            <a:spLocks noGrp="1"/>
          </p:cNvSpPr>
          <p:nvPr>
            <p:ph type="sldNum" sz="quarter" idx="15"/>
          </p:nvPr>
        </p:nvSpPr>
        <p:spPr/>
        <p:txBody>
          <a:bodyPr/>
          <a:lstStyle/>
          <a:p>
            <a:fld id="{D2D8002D-B5B0-4BAC-B1F6-782DDCCE6D9C}" type="slidenum">
              <a:rPr kumimoji="1" lang="ja-JP" altLang="en-US" smtClean="0"/>
              <a:t>9</a:t>
            </a:fld>
            <a:endParaRPr kumimoji="1" lang="ja-JP" altLang="en-US"/>
          </a:p>
        </p:txBody>
      </p:sp>
    </p:spTree>
    <p:extLst>
      <p:ext uri="{BB962C8B-B14F-4D97-AF65-F5344CB8AC3E}">
        <p14:creationId xmlns:p14="http://schemas.microsoft.com/office/powerpoint/2010/main" val="26539748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スパイス">
  <a:themeElements>
    <a:clrScheme name="スパイス">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スパイス">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スパイス">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1428</TotalTime>
  <Words>2638</Words>
  <Application>Microsoft Office PowerPoint</Application>
  <PresentationFormat>画面に合わせる (4:3)</PresentationFormat>
  <Paragraphs>558</Paragraphs>
  <Slides>70</Slides>
  <Notes>13</Notes>
  <HiddenSlides>0</HiddenSlides>
  <MMClips>0</MMClips>
  <ScaleCrop>false</ScaleCrop>
  <HeadingPairs>
    <vt:vector size="4" baseType="variant">
      <vt:variant>
        <vt:lpstr>テーマ</vt:lpstr>
      </vt:variant>
      <vt:variant>
        <vt:i4>1</vt:i4>
      </vt:variant>
      <vt:variant>
        <vt:lpstr>スライド タイトル</vt:lpstr>
      </vt:variant>
      <vt:variant>
        <vt:i4>70</vt:i4>
      </vt:variant>
    </vt:vector>
  </HeadingPairs>
  <TitlesOfParts>
    <vt:vector size="71" baseType="lpstr">
      <vt:lpstr>スパイス</vt:lpstr>
      <vt:lpstr>マザーボード （PCコンポーネント熟知課題）</vt:lpstr>
      <vt:lpstr>目次</vt:lpstr>
      <vt:lpstr>基本用語</vt:lpstr>
      <vt:lpstr>基本用語</vt:lpstr>
      <vt:lpstr>基本用語</vt:lpstr>
      <vt:lpstr>基本用語</vt:lpstr>
      <vt:lpstr>基本用語</vt:lpstr>
      <vt:lpstr>目次</vt:lpstr>
      <vt:lpstr>歴史</vt:lpstr>
      <vt:lpstr>歴史</vt:lpstr>
      <vt:lpstr>目次</vt:lpstr>
      <vt:lpstr>デザイン（押さえておきたいポイント）</vt:lpstr>
      <vt:lpstr>デザイン</vt:lpstr>
      <vt:lpstr>CPUソケット</vt:lpstr>
      <vt:lpstr>メモっす</vt:lpstr>
      <vt:lpstr>メモリスロット</vt:lpstr>
      <vt:lpstr>DIMM （Dual Inline Memory Module）</vt:lpstr>
      <vt:lpstr>DRAM （ダイナミック・ランダム・アクセス・メモリ）</vt:lpstr>
      <vt:lpstr>メモっす</vt:lpstr>
      <vt:lpstr>チップセット</vt:lpstr>
      <vt:lpstr>ノースブリッジ</vt:lpstr>
      <vt:lpstr>サウスブリッジ</vt:lpstr>
      <vt:lpstr>FSB（フロント・サイド・バス）</vt:lpstr>
      <vt:lpstr>メモっす</vt:lpstr>
      <vt:lpstr>拡張カード</vt:lpstr>
      <vt:lpstr>PCI-Express</vt:lpstr>
      <vt:lpstr>メモっす</vt:lpstr>
      <vt:lpstr>USB</vt:lpstr>
      <vt:lpstr>PowerPoint プレゼンテーション</vt:lpstr>
      <vt:lpstr>TDP（熱設計電力）</vt:lpstr>
      <vt:lpstr>CPUの冷却装置</vt:lpstr>
      <vt:lpstr>メモっす</vt:lpstr>
      <vt:lpstr>目次</vt:lpstr>
      <vt:lpstr>ブートストラップ・IOシステム （押さえておきたいポイント）</vt:lpstr>
      <vt:lpstr>BIOS</vt:lpstr>
      <vt:lpstr>オーバークロック</vt:lpstr>
      <vt:lpstr>メモっす</vt:lpstr>
      <vt:lpstr>ACPI</vt:lpstr>
      <vt:lpstr>ACPI</vt:lpstr>
      <vt:lpstr>ホットスワップ</vt:lpstr>
      <vt:lpstr>UEFI（ Unified Extensible Firmware Interface ）</vt:lpstr>
      <vt:lpstr>EEPROM （Electrically Erasable Programmable Read-Only Memory）</vt:lpstr>
      <vt:lpstr>メモっす</vt:lpstr>
      <vt:lpstr>ブートストラップローダ</vt:lpstr>
      <vt:lpstr>MBR</vt:lpstr>
      <vt:lpstr>二次ブートローダ</vt:lpstr>
      <vt:lpstr>メモっす</vt:lpstr>
      <vt:lpstr>フラッシュブートローダ</vt:lpstr>
      <vt:lpstr>ネットワークブート</vt:lpstr>
      <vt:lpstr>クイックブート</vt:lpstr>
      <vt:lpstr>メモっす</vt:lpstr>
      <vt:lpstr>Power On Self Test（POST）</vt:lpstr>
      <vt:lpstr>CMOS （complementary metal oxide semiconductor）</vt:lpstr>
      <vt:lpstr>メモっす</vt:lpstr>
      <vt:lpstr>目次</vt:lpstr>
      <vt:lpstr>ネットワークカード（押さえておきたいポイント） （Network Card, NIC)</vt:lpstr>
      <vt:lpstr>OSI参照モデル</vt:lpstr>
      <vt:lpstr>物理層</vt:lpstr>
      <vt:lpstr>データリンク層</vt:lpstr>
      <vt:lpstr>TCP/IP</vt:lpstr>
      <vt:lpstr>メモっす</vt:lpstr>
      <vt:lpstr>イーサネット</vt:lpstr>
      <vt:lpstr>トークンリング</vt:lpstr>
      <vt:lpstr>メモっす</vt:lpstr>
      <vt:lpstr>ISDN （Integrated Services Digital Network）</vt:lpstr>
      <vt:lpstr>ISDN （Integrated Services Digital Network）</vt:lpstr>
      <vt:lpstr>DSU （Digital Service Unit） </vt:lpstr>
      <vt:lpstr>ファイバーチャネル</vt:lpstr>
      <vt:lpstr>Wi-Fi</vt:lpstr>
      <vt:lpstr>メモっす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マザーボード</dc:title>
  <dc:creator>MAKI</dc:creator>
  <cp:lastModifiedBy>user</cp:lastModifiedBy>
  <cp:revision>68</cp:revision>
  <dcterms:created xsi:type="dcterms:W3CDTF">2017-01-18T01:27:14Z</dcterms:created>
  <dcterms:modified xsi:type="dcterms:W3CDTF">2017-01-19T23:48:15Z</dcterms:modified>
</cp:coreProperties>
</file>